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hN+L4s0cEgtMVamZ1ZfDVDZS4n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peninstitute.org/wp-content/uploads/2022/11/National-Coach-Survey-Executive-Summary-FINAL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022f00f9b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PH" u="sng">
                <a:solidFill>
                  <a:schemeClr val="hlink"/>
                </a:solidFill>
                <a:hlinkClick r:id="rId3"/>
              </a:rPr>
              <a:t>https://www.aspeninstitute.org/wp-content/uploads/2022/11/National-Coach-Survey-Executive-Summary-FINAL.pdf</a:t>
            </a:r>
            <a:r>
              <a:rPr lang="en-PH"/>
              <a:t> </a:t>
            </a:r>
            <a:endParaRPr/>
          </a:p>
        </p:txBody>
      </p:sp>
      <p:sp>
        <p:nvSpPr>
          <p:cNvPr id="102" name="Google Shape;102;g2022f00f9b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How to Get into Coaching - UK Coach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27239" y="1670300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419340" y="3353525"/>
            <a:ext cx="68913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lang="en-PH" sz="6700" b="1">
                <a:latin typeface="Calibri"/>
                <a:ea typeface="Calibri"/>
                <a:cs typeface="Calibri"/>
                <a:sym typeface="Calibri"/>
              </a:rPr>
              <a:t>A Call for </a:t>
            </a:r>
            <a:endParaRPr sz="67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lang="en-PH" sz="6700" b="1">
                <a:latin typeface="Calibri"/>
                <a:ea typeface="Calibri"/>
                <a:cs typeface="Calibri"/>
                <a:sym typeface="Calibri"/>
              </a:rPr>
              <a:t>Quality Coaching</a:t>
            </a:r>
            <a:endParaRPr sz="6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7" name="Google Shape;87;p1"/>
          <p:cNvCxnSpPr/>
          <p:nvPr/>
        </p:nvCxnSpPr>
        <p:spPr>
          <a:xfrm>
            <a:off x="603029" y="5480300"/>
            <a:ext cx="6523912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4"/>
          <p:cNvSpPr txBox="1"/>
          <p:nvPr/>
        </p:nvSpPr>
        <p:spPr>
          <a:xfrm>
            <a:off x="510550" y="427713"/>
            <a:ext cx="65553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PH" sz="5500" b="1">
                <a:latin typeface="Calibri"/>
                <a:ea typeface="Calibri"/>
                <a:cs typeface="Calibri"/>
                <a:sym typeface="Calibri"/>
              </a:rPr>
              <a:t>Recognizing the </a:t>
            </a:r>
            <a:endParaRPr sz="55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PH" sz="5500" b="1">
                <a:latin typeface="Calibri"/>
                <a:ea typeface="Calibri"/>
                <a:cs typeface="Calibri"/>
                <a:sym typeface="Calibri"/>
              </a:rPr>
              <a:t>Impact of the Coach</a:t>
            </a:r>
            <a:endParaRPr sz="5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2217025" y="2885325"/>
            <a:ext cx="2877600" cy="382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PH" sz="700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Achievement beliefs</a:t>
            </a:r>
            <a:endParaRPr sz="7007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PH" sz="700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Character development</a:t>
            </a:r>
            <a:endParaRPr sz="7007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PH" sz="700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Discipline</a:t>
            </a:r>
            <a:endParaRPr sz="7007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PH" sz="700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Fitness</a:t>
            </a:r>
            <a:endParaRPr sz="7007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PH" sz="700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Motivation</a:t>
            </a:r>
            <a:endParaRPr sz="7007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PH" sz="700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Lifetime health habits</a:t>
            </a:r>
            <a:endParaRPr sz="7007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PH" sz="700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Retention </a:t>
            </a:r>
            <a:endParaRPr sz="7007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PH" sz="700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Self esteem</a:t>
            </a:r>
            <a:endParaRPr sz="7007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PH" sz="700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 skills</a:t>
            </a:r>
            <a:endParaRPr sz="7007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PH" sz="700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Sport skills </a:t>
            </a:r>
            <a:endParaRPr sz="7007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95" name="Google Shape;9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6900" y="126404"/>
            <a:ext cx="3307123" cy="24803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4"/>
          <p:cNvSpPr txBox="1"/>
          <p:nvPr/>
        </p:nvSpPr>
        <p:spPr>
          <a:xfrm>
            <a:off x="9369450" y="126400"/>
            <a:ext cx="1470000" cy="387600"/>
          </a:xfrm>
          <a:prstGeom prst="rect">
            <a:avLst/>
          </a:prstGeom>
          <a:solidFill>
            <a:srgbClr val="0855FC"/>
          </a:solidFill>
          <a:ln>
            <a:noFill/>
          </a:ln>
        </p:spPr>
        <p:txBody>
          <a:bodyPr spcFirstLastPara="1" wrap="square" lIns="18000" tIns="0" rIns="18000" bIns="180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Bronfenbrenner’s Ecological Model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8098475" y="2885325"/>
            <a:ext cx="2877600" cy="374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PH" sz="700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Achievement beliefs</a:t>
            </a:r>
            <a:endParaRPr sz="7007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PH" sz="700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Character development</a:t>
            </a:r>
            <a:endParaRPr sz="7007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PH" sz="700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Discipline</a:t>
            </a:r>
            <a:endParaRPr sz="7007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PH" sz="700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Fitness</a:t>
            </a:r>
            <a:endParaRPr sz="7007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PH" sz="700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Motivation</a:t>
            </a:r>
            <a:endParaRPr sz="7007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PH" sz="700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Lifetime health habits</a:t>
            </a:r>
            <a:endParaRPr sz="7007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PH" sz="700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Retention </a:t>
            </a:r>
            <a:endParaRPr sz="7007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PH" sz="700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Self esteem</a:t>
            </a:r>
            <a:endParaRPr sz="7007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PH" sz="700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 skills</a:t>
            </a:r>
            <a:endParaRPr sz="7007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PH" sz="700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Sport skills </a:t>
            </a:r>
            <a:endParaRPr sz="7007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98" name="Google Shape;98;p4"/>
          <p:cNvPicPr preferRelativeResize="0"/>
          <p:nvPr/>
        </p:nvPicPr>
        <p:blipFill rotWithShape="1">
          <a:blip r:embed="rId5">
            <a:alphaModFix/>
          </a:blip>
          <a:srcRect l="18399" r="14027" b="55104"/>
          <a:stretch/>
        </p:blipFill>
        <p:spPr>
          <a:xfrm>
            <a:off x="5369875" y="3393600"/>
            <a:ext cx="2382875" cy="89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4"/>
          <p:cNvPicPr preferRelativeResize="0"/>
          <p:nvPr/>
        </p:nvPicPr>
        <p:blipFill rotWithShape="1">
          <a:blip r:embed="rId5">
            <a:alphaModFix/>
          </a:blip>
          <a:srcRect l="16675" t="42817" r="16002" b="11289"/>
          <a:stretch/>
        </p:blipFill>
        <p:spPr>
          <a:xfrm>
            <a:off x="5318300" y="4737925"/>
            <a:ext cx="2434450" cy="933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g2022f00f9b0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2022f00f9b0_0_3"/>
          <p:cNvSpPr txBox="1"/>
          <p:nvPr/>
        </p:nvSpPr>
        <p:spPr>
          <a:xfrm>
            <a:off x="154050" y="47600"/>
            <a:ext cx="11883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en-PH" sz="6600" b="1">
                <a:latin typeface="Calibri"/>
                <a:ea typeface="Calibri"/>
                <a:cs typeface="Calibri"/>
                <a:sym typeface="Calibri"/>
              </a:rPr>
              <a:t>The Landscape in the U.S.</a:t>
            </a:r>
            <a:endParaRPr sz="6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g2022f00f9b0_0_3"/>
          <p:cNvPicPr preferRelativeResize="0"/>
          <p:nvPr/>
        </p:nvPicPr>
        <p:blipFill rotWithShape="1">
          <a:blip r:embed="rId4">
            <a:alphaModFix/>
          </a:blip>
          <a:srcRect l="41316" t="17801" r="26670" b="5370"/>
          <a:stretch/>
        </p:blipFill>
        <p:spPr>
          <a:xfrm>
            <a:off x="3971199" y="1248200"/>
            <a:ext cx="3518424" cy="4538331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7" name="Google Shape;107;g2022f00f9b0_0_3"/>
          <p:cNvPicPr preferRelativeResize="0"/>
          <p:nvPr/>
        </p:nvPicPr>
        <p:blipFill rotWithShape="1">
          <a:blip r:embed="rId5">
            <a:alphaModFix/>
          </a:blip>
          <a:srcRect l="50087" t="62977" r="19086" b="24748"/>
          <a:stretch/>
        </p:blipFill>
        <p:spPr>
          <a:xfrm>
            <a:off x="8017475" y="1835050"/>
            <a:ext cx="3518425" cy="84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2022f00f9b0_0_3"/>
          <p:cNvPicPr preferRelativeResize="0"/>
          <p:nvPr/>
        </p:nvPicPr>
        <p:blipFill rotWithShape="1">
          <a:blip r:embed="rId6">
            <a:alphaModFix/>
          </a:blip>
          <a:srcRect l="48994" t="49563" r="18470" b="36718"/>
          <a:stretch/>
        </p:blipFill>
        <p:spPr>
          <a:xfrm>
            <a:off x="181275" y="3712169"/>
            <a:ext cx="3713726" cy="94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2022f00f9b0_0_3"/>
          <p:cNvPicPr preferRelativeResize="0"/>
          <p:nvPr/>
        </p:nvPicPr>
        <p:blipFill rotWithShape="1">
          <a:blip r:embed="rId7">
            <a:alphaModFix/>
          </a:blip>
          <a:srcRect l="48962" t="67918" r="18502" b="16638"/>
          <a:stretch/>
        </p:blipFill>
        <p:spPr>
          <a:xfrm>
            <a:off x="181275" y="1909764"/>
            <a:ext cx="3713726" cy="105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2022f00f9b0_0_3"/>
          <p:cNvPicPr preferRelativeResize="0"/>
          <p:nvPr/>
        </p:nvPicPr>
        <p:blipFill rotWithShape="1">
          <a:blip r:embed="rId8">
            <a:alphaModFix/>
          </a:blip>
          <a:srcRect l="48677" t="35483" r="18786" b="55179"/>
          <a:stretch/>
        </p:blipFill>
        <p:spPr>
          <a:xfrm>
            <a:off x="7608500" y="3415400"/>
            <a:ext cx="3713726" cy="64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2022f00f9b0_0_3"/>
          <p:cNvPicPr preferRelativeResize="0"/>
          <p:nvPr/>
        </p:nvPicPr>
        <p:blipFill rotWithShape="1">
          <a:blip r:embed="rId8">
            <a:alphaModFix/>
          </a:blip>
          <a:srcRect l="48677" t="73911" r="18786" b="16751"/>
          <a:stretch/>
        </p:blipFill>
        <p:spPr>
          <a:xfrm>
            <a:off x="1837900" y="5861175"/>
            <a:ext cx="3713726" cy="64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"/>
          <p:cNvSpPr txBox="1">
            <a:spLocks noGrp="1"/>
          </p:cNvSpPr>
          <p:nvPr>
            <p:ph type="title"/>
          </p:nvPr>
        </p:nvSpPr>
        <p:spPr>
          <a:xfrm>
            <a:off x="439800" y="301525"/>
            <a:ext cx="7587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b="1"/>
              <a:t>A Need to Know More about Coaches in Youth Sport</a:t>
            </a:r>
            <a:endParaRPr b="1"/>
          </a:p>
        </p:txBody>
      </p:sp>
      <p:sp>
        <p:nvSpPr>
          <p:cNvPr id="118" name="Google Shape;118;p5"/>
          <p:cNvSpPr txBox="1">
            <a:spLocks noGrp="1"/>
          </p:cNvSpPr>
          <p:nvPr>
            <p:ph type="body" idx="1"/>
          </p:nvPr>
        </p:nvSpPr>
        <p:spPr>
          <a:xfrm>
            <a:off x="653025" y="2100650"/>
            <a:ext cx="6240300" cy="437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592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20"/>
              <a:buChar char="•"/>
            </a:pPr>
            <a:r>
              <a:rPr lang="en-PH" sz="2320"/>
              <a:t>How many are there …really?</a:t>
            </a:r>
            <a:endParaRPr sz="2320"/>
          </a:p>
          <a:p>
            <a:pPr marL="457200" lvl="0" indent="-37592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20"/>
              <a:buChar char="•"/>
            </a:pPr>
            <a:r>
              <a:rPr lang="en-PH" sz="2320"/>
              <a:t>What is the ‘lifespan’ of a coach?</a:t>
            </a:r>
            <a:endParaRPr sz="2320"/>
          </a:p>
          <a:p>
            <a:pPr marL="457200" lvl="0" indent="-37592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20"/>
              <a:buChar char="•"/>
            </a:pPr>
            <a:r>
              <a:rPr lang="en-PH" sz="2320"/>
              <a:t>What is the turnover rate?</a:t>
            </a:r>
            <a:endParaRPr sz="2320"/>
          </a:p>
          <a:p>
            <a:pPr marL="457200" lvl="0" indent="-37592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20"/>
              <a:buChar char="•"/>
            </a:pPr>
            <a:r>
              <a:rPr lang="en-PH" sz="2320"/>
              <a:t>How do we find &amp; recruit them?</a:t>
            </a:r>
            <a:endParaRPr sz="2320"/>
          </a:p>
          <a:p>
            <a:pPr marL="457200" lvl="0" indent="-37592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20"/>
              <a:buChar char="•"/>
            </a:pPr>
            <a:r>
              <a:rPr lang="en-PH" sz="2320"/>
              <a:t>Who are they?</a:t>
            </a:r>
            <a:endParaRPr sz="2320"/>
          </a:p>
          <a:p>
            <a:pPr marL="457200" lvl="0" indent="-37592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20"/>
              <a:buChar char="•"/>
            </a:pPr>
            <a:r>
              <a:rPr lang="en-PH" sz="2320"/>
              <a:t>Why are they engaged?</a:t>
            </a:r>
            <a:endParaRPr sz="2320"/>
          </a:p>
          <a:p>
            <a:pPr marL="457200" lvl="0" indent="-37592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20"/>
              <a:buChar char="•"/>
            </a:pPr>
            <a:r>
              <a:rPr lang="en-PH" sz="2320"/>
              <a:t>What is their investment?</a:t>
            </a:r>
            <a:endParaRPr sz="2320"/>
          </a:p>
          <a:p>
            <a:pPr marL="457200" lvl="0" indent="-37592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20"/>
              <a:buChar char="•"/>
            </a:pPr>
            <a:r>
              <a:rPr lang="en-PH" sz="2320"/>
              <a:t>What is their coaching ‘lifespan’?</a:t>
            </a:r>
            <a:endParaRPr sz="2320"/>
          </a:p>
          <a:p>
            <a:pPr marL="457200" lvl="0" indent="-37592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20"/>
              <a:buChar char="•"/>
            </a:pPr>
            <a:r>
              <a:rPr lang="en-PH" sz="2320"/>
              <a:t>Are they effective?</a:t>
            </a:r>
            <a:endParaRPr sz="2320"/>
          </a:p>
          <a:p>
            <a:pPr marL="457200" lvl="0" indent="-37592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20"/>
              <a:buChar char="•"/>
            </a:pPr>
            <a:r>
              <a:rPr lang="en-PH" sz="2320"/>
              <a:t>What do they need?</a:t>
            </a:r>
            <a:endParaRPr sz="2320"/>
          </a:p>
          <a:p>
            <a:pPr marL="457200" lvl="0" indent="-37592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20"/>
              <a:buChar char="•"/>
            </a:pPr>
            <a:r>
              <a:rPr lang="en-PH" sz="2320"/>
              <a:t>How to align their goals with the goals of sport for the athlete?</a:t>
            </a:r>
            <a:endParaRPr sz="2690"/>
          </a:p>
        </p:txBody>
      </p:sp>
      <p:pic>
        <p:nvPicPr>
          <p:cNvPr id="119" name="Google Shape;11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93129">
            <a:off x="7897725" y="2397721"/>
            <a:ext cx="1830375" cy="2572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69048">
            <a:off x="9544742" y="1836001"/>
            <a:ext cx="2058793" cy="3063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">
            <a:off x="8781675" y="3980001"/>
            <a:ext cx="1769139" cy="26683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5"/>
          <p:cNvCxnSpPr/>
          <p:nvPr/>
        </p:nvCxnSpPr>
        <p:spPr>
          <a:xfrm rot="10800000" flipH="1">
            <a:off x="594150" y="1764900"/>
            <a:ext cx="7278900" cy="495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144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"/>
          <p:cNvSpPr txBox="1"/>
          <p:nvPr/>
        </p:nvSpPr>
        <p:spPr>
          <a:xfrm>
            <a:off x="76200" y="545900"/>
            <a:ext cx="97101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PH" sz="6200" b="1">
                <a:latin typeface="Calibri"/>
                <a:ea typeface="Calibri"/>
                <a:cs typeface="Calibri"/>
                <a:sym typeface="Calibri"/>
              </a:rPr>
              <a:t>A Call to Align Initiatives in Support of Quality Coaching</a:t>
            </a:r>
            <a:endParaRPr sz="6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975" y="3666600"/>
            <a:ext cx="1801900" cy="237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1788" y="3484524"/>
            <a:ext cx="2293350" cy="1322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"/>
          <p:cNvPicPr preferRelativeResize="0"/>
          <p:nvPr/>
        </p:nvPicPr>
        <p:blipFill rotWithShape="1">
          <a:blip r:embed="rId6">
            <a:alphaModFix/>
          </a:blip>
          <a:srcRect l="22666" r="18596"/>
          <a:stretch/>
        </p:blipFill>
        <p:spPr>
          <a:xfrm>
            <a:off x="6308325" y="3305875"/>
            <a:ext cx="1895748" cy="245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/>
          <p:cNvPicPr preferRelativeResize="0"/>
          <p:nvPr/>
        </p:nvPicPr>
        <p:blipFill rotWithShape="1">
          <a:blip r:embed="rId7">
            <a:alphaModFix/>
          </a:blip>
          <a:srcRect l="37740" t="64389" r="26275" b="12041"/>
          <a:stretch/>
        </p:blipFill>
        <p:spPr>
          <a:xfrm>
            <a:off x="2121663" y="5157153"/>
            <a:ext cx="2066126" cy="72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"/>
          <p:cNvPicPr preferRelativeResize="0"/>
          <p:nvPr/>
        </p:nvPicPr>
        <p:blipFill rotWithShape="1">
          <a:blip r:embed="rId8">
            <a:alphaModFix/>
          </a:blip>
          <a:srcRect l="40451" t="10908" r="27999" b="21587"/>
          <a:stretch/>
        </p:blipFill>
        <p:spPr>
          <a:xfrm>
            <a:off x="8386200" y="4301925"/>
            <a:ext cx="1706227" cy="19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/>
          <p:cNvPicPr preferRelativeResize="0"/>
          <p:nvPr/>
        </p:nvPicPr>
        <p:blipFill rotWithShape="1">
          <a:blip r:embed="rId9">
            <a:alphaModFix/>
          </a:blip>
          <a:srcRect l="41572" t="19142" r="30553" b="10325"/>
          <a:stretch/>
        </p:blipFill>
        <p:spPr>
          <a:xfrm>
            <a:off x="4419950" y="3923275"/>
            <a:ext cx="1656216" cy="225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8"/>
          <p:cNvSpPr txBox="1"/>
          <p:nvPr/>
        </p:nvSpPr>
        <p:spPr>
          <a:xfrm>
            <a:off x="755850" y="2534700"/>
            <a:ext cx="108987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PH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6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-PH" sz="4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info@USCoachExcellence.org</a:t>
            </a:r>
            <a:endParaRPr sz="4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Widescreen</PresentationFormat>
  <Paragraphs>42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Century Gothic</vt:lpstr>
      <vt:lpstr>Arial</vt:lpstr>
      <vt:lpstr>Office Theme</vt:lpstr>
      <vt:lpstr>PowerPoint Presentation</vt:lpstr>
      <vt:lpstr>PowerPoint Presentation</vt:lpstr>
      <vt:lpstr>PowerPoint Presentation</vt:lpstr>
      <vt:lpstr>A Need to Know More about Coaches in Youth Sport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PCP1235 POD 4 Island</cp:lastModifiedBy>
  <cp:revision>1</cp:revision>
  <dcterms:created xsi:type="dcterms:W3CDTF">2023-01-12T06:42:34Z</dcterms:created>
  <dcterms:modified xsi:type="dcterms:W3CDTF">2024-02-06T13:41:32Z</dcterms:modified>
</cp:coreProperties>
</file>