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2"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1" autoAdjust="0"/>
    <p:restoredTop sz="94660"/>
  </p:normalViewPr>
  <p:slideViewPr>
    <p:cSldViewPr snapToGrid="0">
      <p:cViewPr varScale="1">
        <p:scale>
          <a:sx n="91" d="100"/>
          <a:sy n="91" d="100"/>
        </p:scale>
        <p:origin x="534"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3592A3-6929-2F00-336A-D27E040E276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79D09CC-687B-05C6-56D6-1A1655248CF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13CEE62-814C-5306-E867-787AC6DDA5EE}"/>
              </a:ext>
            </a:extLst>
          </p:cNvPr>
          <p:cNvSpPr>
            <a:spLocks noGrp="1"/>
          </p:cNvSpPr>
          <p:nvPr>
            <p:ph type="dt" sz="half" idx="10"/>
          </p:nvPr>
        </p:nvSpPr>
        <p:spPr/>
        <p:txBody>
          <a:bodyPr/>
          <a:lstStyle/>
          <a:p>
            <a:fld id="{05C7ECED-E739-4795-8DF9-52EB23D927FF}" type="datetimeFigureOut">
              <a:rPr lang="en-US" smtClean="0"/>
              <a:t>2/6/2024</a:t>
            </a:fld>
            <a:endParaRPr lang="en-US"/>
          </a:p>
        </p:txBody>
      </p:sp>
      <p:sp>
        <p:nvSpPr>
          <p:cNvPr id="5" name="Footer Placeholder 4">
            <a:extLst>
              <a:ext uri="{FF2B5EF4-FFF2-40B4-BE49-F238E27FC236}">
                <a16:creationId xmlns:a16="http://schemas.microsoft.com/office/drawing/2014/main" id="{9E219289-A398-5EB0-D22A-B105DD597F5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1D66056-DE08-8E95-3E2E-77CB8B6CDFA1}"/>
              </a:ext>
            </a:extLst>
          </p:cNvPr>
          <p:cNvSpPr>
            <a:spLocks noGrp="1"/>
          </p:cNvSpPr>
          <p:nvPr>
            <p:ph type="sldNum" sz="quarter" idx="12"/>
          </p:nvPr>
        </p:nvSpPr>
        <p:spPr/>
        <p:txBody>
          <a:bodyPr/>
          <a:lstStyle/>
          <a:p>
            <a:fld id="{0CA2088E-C00A-4343-9A7A-FB3351CC0BB8}" type="slidenum">
              <a:rPr lang="en-US" smtClean="0"/>
              <a:t>‹#›</a:t>
            </a:fld>
            <a:endParaRPr lang="en-US"/>
          </a:p>
        </p:txBody>
      </p:sp>
    </p:spTree>
    <p:extLst>
      <p:ext uri="{BB962C8B-B14F-4D97-AF65-F5344CB8AC3E}">
        <p14:creationId xmlns:p14="http://schemas.microsoft.com/office/powerpoint/2010/main" val="38120470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C0E8FE-ED75-74A1-6B44-BDD8E42F8DD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1A0813F-475F-6CFB-3FBF-B3EFFFE96F8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85C707-D1CD-6358-E9B8-1018CB80228E}"/>
              </a:ext>
            </a:extLst>
          </p:cNvPr>
          <p:cNvSpPr>
            <a:spLocks noGrp="1"/>
          </p:cNvSpPr>
          <p:nvPr>
            <p:ph type="dt" sz="half" idx="10"/>
          </p:nvPr>
        </p:nvSpPr>
        <p:spPr/>
        <p:txBody>
          <a:bodyPr/>
          <a:lstStyle/>
          <a:p>
            <a:fld id="{05C7ECED-E739-4795-8DF9-52EB23D927FF}" type="datetimeFigureOut">
              <a:rPr lang="en-US" smtClean="0"/>
              <a:t>2/6/2024</a:t>
            </a:fld>
            <a:endParaRPr lang="en-US"/>
          </a:p>
        </p:txBody>
      </p:sp>
      <p:sp>
        <p:nvSpPr>
          <p:cNvPr id="5" name="Footer Placeholder 4">
            <a:extLst>
              <a:ext uri="{FF2B5EF4-FFF2-40B4-BE49-F238E27FC236}">
                <a16:creationId xmlns:a16="http://schemas.microsoft.com/office/drawing/2014/main" id="{12326130-A33B-E711-E873-437085D00F2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9CB07B-9118-9B1A-5211-D720E79B6C7F}"/>
              </a:ext>
            </a:extLst>
          </p:cNvPr>
          <p:cNvSpPr>
            <a:spLocks noGrp="1"/>
          </p:cNvSpPr>
          <p:nvPr>
            <p:ph type="sldNum" sz="quarter" idx="12"/>
          </p:nvPr>
        </p:nvSpPr>
        <p:spPr/>
        <p:txBody>
          <a:bodyPr/>
          <a:lstStyle/>
          <a:p>
            <a:fld id="{0CA2088E-C00A-4343-9A7A-FB3351CC0BB8}" type="slidenum">
              <a:rPr lang="en-US" smtClean="0"/>
              <a:t>‹#›</a:t>
            </a:fld>
            <a:endParaRPr lang="en-US"/>
          </a:p>
        </p:txBody>
      </p:sp>
    </p:spTree>
    <p:extLst>
      <p:ext uri="{BB962C8B-B14F-4D97-AF65-F5344CB8AC3E}">
        <p14:creationId xmlns:p14="http://schemas.microsoft.com/office/powerpoint/2010/main" val="27635107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3B2C715-E2AE-1155-67EA-07F0476A49A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30B43F4-CDD0-0039-4FE4-7477D3355E7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72269B-27BB-8576-556A-C6D0B67527E4}"/>
              </a:ext>
            </a:extLst>
          </p:cNvPr>
          <p:cNvSpPr>
            <a:spLocks noGrp="1"/>
          </p:cNvSpPr>
          <p:nvPr>
            <p:ph type="dt" sz="half" idx="10"/>
          </p:nvPr>
        </p:nvSpPr>
        <p:spPr/>
        <p:txBody>
          <a:bodyPr/>
          <a:lstStyle/>
          <a:p>
            <a:fld id="{05C7ECED-E739-4795-8DF9-52EB23D927FF}" type="datetimeFigureOut">
              <a:rPr lang="en-US" smtClean="0"/>
              <a:t>2/6/2024</a:t>
            </a:fld>
            <a:endParaRPr lang="en-US"/>
          </a:p>
        </p:txBody>
      </p:sp>
      <p:sp>
        <p:nvSpPr>
          <p:cNvPr id="5" name="Footer Placeholder 4">
            <a:extLst>
              <a:ext uri="{FF2B5EF4-FFF2-40B4-BE49-F238E27FC236}">
                <a16:creationId xmlns:a16="http://schemas.microsoft.com/office/drawing/2014/main" id="{57C30647-EAF5-2A47-EEF1-F9CE6B1D697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1AE4C4-A163-AF0B-D382-0245C4293700}"/>
              </a:ext>
            </a:extLst>
          </p:cNvPr>
          <p:cNvSpPr>
            <a:spLocks noGrp="1"/>
          </p:cNvSpPr>
          <p:nvPr>
            <p:ph type="sldNum" sz="quarter" idx="12"/>
          </p:nvPr>
        </p:nvSpPr>
        <p:spPr/>
        <p:txBody>
          <a:bodyPr/>
          <a:lstStyle/>
          <a:p>
            <a:fld id="{0CA2088E-C00A-4343-9A7A-FB3351CC0BB8}" type="slidenum">
              <a:rPr lang="en-US" smtClean="0"/>
              <a:t>‹#›</a:t>
            </a:fld>
            <a:endParaRPr lang="en-US"/>
          </a:p>
        </p:txBody>
      </p:sp>
    </p:spTree>
    <p:extLst>
      <p:ext uri="{BB962C8B-B14F-4D97-AF65-F5344CB8AC3E}">
        <p14:creationId xmlns:p14="http://schemas.microsoft.com/office/powerpoint/2010/main" val="617607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ECE250-BDC4-82F2-52DB-92F6437CFFF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ADBC6F8-64A9-59A9-E86C-73E03243FD4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19568E-6DCB-5C40-1717-4550131068C3}"/>
              </a:ext>
            </a:extLst>
          </p:cNvPr>
          <p:cNvSpPr>
            <a:spLocks noGrp="1"/>
          </p:cNvSpPr>
          <p:nvPr>
            <p:ph type="dt" sz="half" idx="10"/>
          </p:nvPr>
        </p:nvSpPr>
        <p:spPr/>
        <p:txBody>
          <a:bodyPr/>
          <a:lstStyle/>
          <a:p>
            <a:fld id="{05C7ECED-E739-4795-8DF9-52EB23D927FF}" type="datetimeFigureOut">
              <a:rPr lang="en-US" smtClean="0"/>
              <a:t>2/6/2024</a:t>
            </a:fld>
            <a:endParaRPr lang="en-US"/>
          </a:p>
        </p:txBody>
      </p:sp>
      <p:sp>
        <p:nvSpPr>
          <p:cNvPr id="5" name="Footer Placeholder 4">
            <a:extLst>
              <a:ext uri="{FF2B5EF4-FFF2-40B4-BE49-F238E27FC236}">
                <a16:creationId xmlns:a16="http://schemas.microsoft.com/office/drawing/2014/main" id="{BB7FD6D4-0353-D0E7-57AF-EAC3BD0164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C109783-167A-8E93-B894-3B75D5B159E6}"/>
              </a:ext>
            </a:extLst>
          </p:cNvPr>
          <p:cNvSpPr>
            <a:spLocks noGrp="1"/>
          </p:cNvSpPr>
          <p:nvPr>
            <p:ph type="sldNum" sz="quarter" idx="12"/>
          </p:nvPr>
        </p:nvSpPr>
        <p:spPr/>
        <p:txBody>
          <a:bodyPr/>
          <a:lstStyle/>
          <a:p>
            <a:fld id="{0CA2088E-C00A-4343-9A7A-FB3351CC0BB8}" type="slidenum">
              <a:rPr lang="en-US" smtClean="0"/>
              <a:t>‹#›</a:t>
            </a:fld>
            <a:endParaRPr lang="en-US"/>
          </a:p>
        </p:txBody>
      </p:sp>
    </p:spTree>
    <p:extLst>
      <p:ext uri="{BB962C8B-B14F-4D97-AF65-F5344CB8AC3E}">
        <p14:creationId xmlns:p14="http://schemas.microsoft.com/office/powerpoint/2010/main" val="38518597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93D833-4458-5AF6-4968-4E8496F32E8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5916B9E-E87A-2A50-F86A-91C07B13285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3D43F2F-702C-64E3-06F8-BB3F034CA8C2}"/>
              </a:ext>
            </a:extLst>
          </p:cNvPr>
          <p:cNvSpPr>
            <a:spLocks noGrp="1"/>
          </p:cNvSpPr>
          <p:nvPr>
            <p:ph type="dt" sz="half" idx="10"/>
          </p:nvPr>
        </p:nvSpPr>
        <p:spPr/>
        <p:txBody>
          <a:bodyPr/>
          <a:lstStyle/>
          <a:p>
            <a:fld id="{05C7ECED-E739-4795-8DF9-52EB23D927FF}" type="datetimeFigureOut">
              <a:rPr lang="en-US" smtClean="0"/>
              <a:t>2/6/2024</a:t>
            </a:fld>
            <a:endParaRPr lang="en-US"/>
          </a:p>
        </p:txBody>
      </p:sp>
      <p:sp>
        <p:nvSpPr>
          <p:cNvPr id="5" name="Footer Placeholder 4">
            <a:extLst>
              <a:ext uri="{FF2B5EF4-FFF2-40B4-BE49-F238E27FC236}">
                <a16:creationId xmlns:a16="http://schemas.microsoft.com/office/drawing/2014/main" id="{89423DF7-39DD-0E0D-DCBB-49703B729F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24BA398-001E-997C-86B7-CB9D5C5CA5F1}"/>
              </a:ext>
            </a:extLst>
          </p:cNvPr>
          <p:cNvSpPr>
            <a:spLocks noGrp="1"/>
          </p:cNvSpPr>
          <p:nvPr>
            <p:ph type="sldNum" sz="quarter" idx="12"/>
          </p:nvPr>
        </p:nvSpPr>
        <p:spPr/>
        <p:txBody>
          <a:bodyPr/>
          <a:lstStyle/>
          <a:p>
            <a:fld id="{0CA2088E-C00A-4343-9A7A-FB3351CC0BB8}" type="slidenum">
              <a:rPr lang="en-US" smtClean="0"/>
              <a:t>‹#›</a:t>
            </a:fld>
            <a:endParaRPr lang="en-US"/>
          </a:p>
        </p:txBody>
      </p:sp>
    </p:spTree>
    <p:extLst>
      <p:ext uri="{BB962C8B-B14F-4D97-AF65-F5344CB8AC3E}">
        <p14:creationId xmlns:p14="http://schemas.microsoft.com/office/powerpoint/2010/main" val="9856975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CE5E1-5EFD-9A02-AA63-05264C093FD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FCACCE1-00FD-041A-F7A2-50DE3D35A77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3744C9B-DD5C-540F-0F3E-A2920FECF0A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68816E0-1F3B-CAE6-FBC4-86DF28709B79}"/>
              </a:ext>
            </a:extLst>
          </p:cNvPr>
          <p:cNvSpPr>
            <a:spLocks noGrp="1"/>
          </p:cNvSpPr>
          <p:nvPr>
            <p:ph type="dt" sz="half" idx="10"/>
          </p:nvPr>
        </p:nvSpPr>
        <p:spPr/>
        <p:txBody>
          <a:bodyPr/>
          <a:lstStyle/>
          <a:p>
            <a:fld id="{05C7ECED-E739-4795-8DF9-52EB23D927FF}" type="datetimeFigureOut">
              <a:rPr lang="en-US" smtClean="0"/>
              <a:t>2/6/2024</a:t>
            </a:fld>
            <a:endParaRPr lang="en-US"/>
          </a:p>
        </p:txBody>
      </p:sp>
      <p:sp>
        <p:nvSpPr>
          <p:cNvPr id="6" name="Footer Placeholder 5">
            <a:extLst>
              <a:ext uri="{FF2B5EF4-FFF2-40B4-BE49-F238E27FC236}">
                <a16:creationId xmlns:a16="http://schemas.microsoft.com/office/drawing/2014/main" id="{88EA7752-AF93-4BE6-C12F-46A8589E94B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4B2E5F8-64BE-D96A-6AD9-86539FF3681A}"/>
              </a:ext>
            </a:extLst>
          </p:cNvPr>
          <p:cNvSpPr>
            <a:spLocks noGrp="1"/>
          </p:cNvSpPr>
          <p:nvPr>
            <p:ph type="sldNum" sz="quarter" idx="12"/>
          </p:nvPr>
        </p:nvSpPr>
        <p:spPr/>
        <p:txBody>
          <a:bodyPr/>
          <a:lstStyle/>
          <a:p>
            <a:fld id="{0CA2088E-C00A-4343-9A7A-FB3351CC0BB8}" type="slidenum">
              <a:rPr lang="en-US" smtClean="0"/>
              <a:t>‹#›</a:t>
            </a:fld>
            <a:endParaRPr lang="en-US"/>
          </a:p>
        </p:txBody>
      </p:sp>
    </p:spTree>
    <p:extLst>
      <p:ext uri="{BB962C8B-B14F-4D97-AF65-F5344CB8AC3E}">
        <p14:creationId xmlns:p14="http://schemas.microsoft.com/office/powerpoint/2010/main" val="2387584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873D33-0E79-5406-FC12-A8C06EC2A34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906DB9A-F0B8-D0CD-FC3C-D5BF2CB43F2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A155EBA-5BED-7356-A582-537E2839108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7712062-5742-4A99-782A-ED4AB8FC5A3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12F52E2-78ED-083B-B39A-C177B6AA7B5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764315B-136D-C639-F1DE-5C10700237E2}"/>
              </a:ext>
            </a:extLst>
          </p:cNvPr>
          <p:cNvSpPr>
            <a:spLocks noGrp="1"/>
          </p:cNvSpPr>
          <p:nvPr>
            <p:ph type="dt" sz="half" idx="10"/>
          </p:nvPr>
        </p:nvSpPr>
        <p:spPr/>
        <p:txBody>
          <a:bodyPr/>
          <a:lstStyle/>
          <a:p>
            <a:fld id="{05C7ECED-E739-4795-8DF9-52EB23D927FF}" type="datetimeFigureOut">
              <a:rPr lang="en-US" smtClean="0"/>
              <a:t>2/6/2024</a:t>
            </a:fld>
            <a:endParaRPr lang="en-US"/>
          </a:p>
        </p:txBody>
      </p:sp>
      <p:sp>
        <p:nvSpPr>
          <p:cNvPr id="8" name="Footer Placeholder 7">
            <a:extLst>
              <a:ext uri="{FF2B5EF4-FFF2-40B4-BE49-F238E27FC236}">
                <a16:creationId xmlns:a16="http://schemas.microsoft.com/office/drawing/2014/main" id="{55FD33E1-5CB1-1E0A-EF78-DFBDC909A85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04A4D56-8133-A282-8FCB-D1EC5AB5BE70}"/>
              </a:ext>
            </a:extLst>
          </p:cNvPr>
          <p:cNvSpPr>
            <a:spLocks noGrp="1"/>
          </p:cNvSpPr>
          <p:nvPr>
            <p:ph type="sldNum" sz="quarter" idx="12"/>
          </p:nvPr>
        </p:nvSpPr>
        <p:spPr/>
        <p:txBody>
          <a:bodyPr/>
          <a:lstStyle/>
          <a:p>
            <a:fld id="{0CA2088E-C00A-4343-9A7A-FB3351CC0BB8}" type="slidenum">
              <a:rPr lang="en-US" smtClean="0"/>
              <a:t>‹#›</a:t>
            </a:fld>
            <a:endParaRPr lang="en-US"/>
          </a:p>
        </p:txBody>
      </p:sp>
    </p:spTree>
    <p:extLst>
      <p:ext uri="{BB962C8B-B14F-4D97-AF65-F5344CB8AC3E}">
        <p14:creationId xmlns:p14="http://schemas.microsoft.com/office/powerpoint/2010/main" val="38459817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FE9DDE-1811-FC97-B689-9DF67531386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BB72E9D-C110-9395-5A99-425A46FCABEA}"/>
              </a:ext>
            </a:extLst>
          </p:cNvPr>
          <p:cNvSpPr>
            <a:spLocks noGrp="1"/>
          </p:cNvSpPr>
          <p:nvPr>
            <p:ph type="dt" sz="half" idx="10"/>
          </p:nvPr>
        </p:nvSpPr>
        <p:spPr/>
        <p:txBody>
          <a:bodyPr/>
          <a:lstStyle/>
          <a:p>
            <a:fld id="{05C7ECED-E739-4795-8DF9-52EB23D927FF}" type="datetimeFigureOut">
              <a:rPr lang="en-US" smtClean="0"/>
              <a:t>2/6/2024</a:t>
            </a:fld>
            <a:endParaRPr lang="en-US"/>
          </a:p>
        </p:txBody>
      </p:sp>
      <p:sp>
        <p:nvSpPr>
          <p:cNvPr id="4" name="Footer Placeholder 3">
            <a:extLst>
              <a:ext uri="{FF2B5EF4-FFF2-40B4-BE49-F238E27FC236}">
                <a16:creationId xmlns:a16="http://schemas.microsoft.com/office/drawing/2014/main" id="{B2F848AC-3F38-F3F4-1320-89905ABD300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003220E-9C36-C105-62C1-766FCC0775A1}"/>
              </a:ext>
            </a:extLst>
          </p:cNvPr>
          <p:cNvSpPr>
            <a:spLocks noGrp="1"/>
          </p:cNvSpPr>
          <p:nvPr>
            <p:ph type="sldNum" sz="quarter" idx="12"/>
          </p:nvPr>
        </p:nvSpPr>
        <p:spPr/>
        <p:txBody>
          <a:bodyPr/>
          <a:lstStyle/>
          <a:p>
            <a:fld id="{0CA2088E-C00A-4343-9A7A-FB3351CC0BB8}" type="slidenum">
              <a:rPr lang="en-US" smtClean="0"/>
              <a:t>‹#›</a:t>
            </a:fld>
            <a:endParaRPr lang="en-US"/>
          </a:p>
        </p:txBody>
      </p:sp>
    </p:spTree>
    <p:extLst>
      <p:ext uri="{BB962C8B-B14F-4D97-AF65-F5344CB8AC3E}">
        <p14:creationId xmlns:p14="http://schemas.microsoft.com/office/powerpoint/2010/main" val="17141521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632B098-4380-3981-BAE8-2EA3DE263CA3}"/>
              </a:ext>
            </a:extLst>
          </p:cNvPr>
          <p:cNvSpPr>
            <a:spLocks noGrp="1"/>
          </p:cNvSpPr>
          <p:nvPr>
            <p:ph type="dt" sz="half" idx="10"/>
          </p:nvPr>
        </p:nvSpPr>
        <p:spPr/>
        <p:txBody>
          <a:bodyPr/>
          <a:lstStyle/>
          <a:p>
            <a:fld id="{05C7ECED-E739-4795-8DF9-52EB23D927FF}" type="datetimeFigureOut">
              <a:rPr lang="en-US" smtClean="0"/>
              <a:t>2/6/2024</a:t>
            </a:fld>
            <a:endParaRPr lang="en-US"/>
          </a:p>
        </p:txBody>
      </p:sp>
      <p:sp>
        <p:nvSpPr>
          <p:cNvPr id="3" name="Footer Placeholder 2">
            <a:extLst>
              <a:ext uri="{FF2B5EF4-FFF2-40B4-BE49-F238E27FC236}">
                <a16:creationId xmlns:a16="http://schemas.microsoft.com/office/drawing/2014/main" id="{3B596657-9573-C8B1-1038-1B991C7C607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C5F9AD6-7E55-2050-43AD-D5E0E68860D6}"/>
              </a:ext>
            </a:extLst>
          </p:cNvPr>
          <p:cNvSpPr>
            <a:spLocks noGrp="1"/>
          </p:cNvSpPr>
          <p:nvPr>
            <p:ph type="sldNum" sz="quarter" idx="12"/>
          </p:nvPr>
        </p:nvSpPr>
        <p:spPr/>
        <p:txBody>
          <a:bodyPr/>
          <a:lstStyle/>
          <a:p>
            <a:fld id="{0CA2088E-C00A-4343-9A7A-FB3351CC0BB8}" type="slidenum">
              <a:rPr lang="en-US" smtClean="0"/>
              <a:t>‹#›</a:t>
            </a:fld>
            <a:endParaRPr lang="en-US"/>
          </a:p>
        </p:txBody>
      </p:sp>
    </p:spTree>
    <p:extLst>
      <p:ext uri="{BB962C8B-B14F-4D97-AF65-F5344CB8AC3E}">
        <p14:creationId xmlns:p14="http://schemas.microsoft.com/office/powerpoint/2010/main" val="25360097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C3163B-4C50-7AE6-2ACD-7F5EDA85CA6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C5ADDA1-418B-3B8E-6921-59E870E53A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6177C2C-AA06-83DF-B328-7CB0CE6FD5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170DE3-AAE3-C082-2E33-303B9B0992EB}"/>
              </a:ext>
            </a:extLst>
          </p:cNvPr>
          <p:cNvSpPr>
            <a:spLocks noGrp="1"/>
          </p:cNvSpPr>
          <p:nvPr>
            <p:ph type="dt" sz="half" idx="10"/>
          </p:nvPr>
        </p:nvSpPr>
        <p:spPr/>
        <p:txBody>
          <a:bodyPr/>
          <a:lstStyle/>
          <a:p>
            <a:fld id="{05C7ECED-E739-4795-8DF9-52EB23D927FF}" type="datetimeFigureOut">
              <a:rPr lang="en-US" smtClean="0"/>
              <a:t>2/6/2024</a:t>
            </a:fld>
            <a:endParaRPr lang="en-US"/>
          </a:p>
        </p:txBody>
      </p:sp>
      <p:sp>
        <p:nvSpPr>
          <p:cNvPr id="6" name="Footer Placeholder 5">
            <a:extLst>
              <a:ext uri="{FF2B5EF4-FFF2-40B4-BE49-F238E27FC236}">
                <a16:creationId xmlns:a16="http://schemas.microsoft.com/office/drawing/2014/main" id="{B246C8D3-AE26-628D-82B1-C4AEC0AC553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493B1E7-CB32-1067-1CEA-ACDD364DDE0F}"/>
              </a:ext>
            </a:extLst>
          </p:cNvPr>
          <p:cNvSpPr>
            <a:spLocks noGrp="1"/>
          </p:cNvSpPr>
          <p:nvPr>
            <p:ph type="sldNum" sz="quarter" idx="12"/>
          </p:nvPr>
        </p:nvSpPr>
        <p:spPr/>
        <p:txBody>
          <a:bodyPr/>
          <a:lstStyle/>
          <a:p>
            <a:fld id="{0CA2088E-C00A-4343-9A7A-FB3351CC0BB8}" type="slidenum">
              <a:rPr lang="en-US" smtClean="0"/>
              <a:t>‹#›</a:t>
            </a:fld>
            <a:endParaRPr lang="en-US"/>
          </a:p>
        </p:txBody>
      </p:sp>
    </p:spTree>
    <p:extLst>
      <p:ext uri="{BB962C8B-B14F-4D97-AF65-F5344CB8AC3E}">
        <p14:creationId xmlns:p14="http://schemas.microsoft.com/office/powerpoint/2010/main" val="38994938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4C658B-F2C3-48AF-D751-14C8F7B1D92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9D35153-47DE-0747-D7B3-811D61BDA25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C74E28D-0570-F23C-E27E-F86648D16D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496AFD7-AE59-124E-3F3C-9D74393C48AA}"/>
              </a:ext>
            </a:extLst>
          </p:cNvPr>
          <p:cNvSpPr>
            <a:spLocks noGrp="1"/>
          </p:cNvSpPr>
          <p:nvPr>
            <p:ph type="dt" sz="half" idx="10"/>
          </p:nvPr>
        </p:nvSpPr>
        <p:spPr/>
        <p:txBody>
          <a:bodyPr/>
          <a:lstStyle/>
          <a:p>
            <a:fld id="{05C7ECED-E739-4795-8DF9-52EB23D927FF}" type="datetimeFigureOut">
              <a:rPr lang="en-US" smtClean="0"/>
              <a:t>2/6/2024</a:t>
            </a:fld>
            <a:endParaRPr lang="en-US"/>
          </a:p>
        </p:txBody>
      </p:sp>
      <p:sp>
        <p:nvSpPr>
          <p:cNvPr id="6" name="Footer Placeholder 5">
            <a:extLst>
              <a:ext uri="{FF2B5EF4-FFF2-40B4-BE49-F238E27FC236}">
                <a16:creationId xmlns:a16="http://schemas.microsoft.com/office/drawing/2014/main" id="{D7DB7741-D83C-24B3-C3A3-8A1577F3E85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C3B3033-112F-1272-9650-4DC653315447}"/>
              </a:ext>
            </a:extLst>
          </p:cNvPr>
          <p:cNvSpPr>
            <a:spLocks noGrp="1"/>
          </p:cNvSpPr>
          <p:nvPr>
            <p:ph type="sldNum" sz="quarter" idx="12"/>
          </p:nvPr>
        </p:nvSpPr>
        <p:spPr/>
        <p:txBody>
          <a:bodyPr/>
          <a:lstStyle/>
          <a:p>
            <a:fld id="{0CA2088E-C00A-4343-9A7A-FB3351CC0BB8}" type="slidenum">
              <a:rPr lang="en-US" smtClean="0"/>
              <a:t>‹#›</a:t>
            </a:fld>
            <a:endParaRPr lang="en-US"/>
          </a:p>
        </p:txBody>
      </p:sp>
    </p:spTree>
    <p:extLst>
      <p:ext uri="{BB962C8B-B14F-4D97-AF65-F5344CB8AC3E}">
        <p14:creationId xmlns:p14="http://schemas.microsoft.com/office/powerpoint/2010/main" val="34884149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1D1FC8D-3E14-A9E2-D9BE-ACDD2EE7CAF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FF81724-D6B2-A479-FC46-6C391A2F79D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AA2D2F-69D9-4115-52C4-66A5C68986C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C7ECED-E739-4795-8DF9-52EB23D927FF}" type="datetimeFigureOut">
              <a:rPr lang="en-US" smtClean="0"/>
              <a:t>2/6/2024</a:t>
            </a:fld>
            <a:endParaRPr lang="en-US"/>
          </a:p>
        </p:txBody>
      </p:sp>
      <p:sp>
        <p:nvSpPr>
          <p:cNvPr id="5" name="Footer Placeholder 4">
            <a:extLst>
              <a:ext uri="{FF2B5EF4-FFF2-40B4-BE49-F238E27FC236}">
                <a16:creationId xmlns:a16="http://schemas.microsoft.com/office/drawing/2014/main" id="{C701B8E2-E988-3B38-93EF-B4B97516CEE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D954FDB-B5CF-07BA-0261-BFC046C829B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A2088E-C00A-4343-9A7A-FB3351CC0BB8}" type="slidenum">
              <a:rPr lang="en-US" smtClean="0"/>
              <a:t>‹#›</a:t>
            </a:fld>
            <a:endParaRPr lang="en-US"/>
          </a:p>
        </p:txBody>
      </p:sp>
    </p:spTree>
    <p:extLst>
      <p:ext uri="{BB962C8B-B14F-4D97-AF65-F5344CB8AC3E}">
        <p14:creationId xmlns:p14="http://schemas.microsoft.com/office/powerpoint/2010/main" val="29250113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B93D30B8-5607-70A1-ED46-6C6E661A14F9}"/>
              </a:ext>
            </a:extLst>
          </p:cNvPr>
          <p:cNvSpPr>
            <a:spLocks noGrp="1"/>
          </p:cNvSpPr>
          <p:nvPr>
            <p:ph type="subTitle" idx="1"/>
          </p:nvPr>
        </p:nvSpPr>
        <p:spPr>
          <a:xfrm>
            <a:off x="1182787" y="3739630"/>
            <a:ext cx="9144000" cy="3489146"/>
          </a:xfrm>
        </p:spPr>
        <p:txBody>
          <a:bodyPr>
            <a:normAutofit fontScale="62500" lnSpcReduction="20000"/>
          </a:bodyPr>
          <a:lstStyle/>
          <a:p>
            <a:pPr algn="l"/>
            <a:r>
              <a:rPr lang="en-US" sz="2900" dirty="0">
                <a:latin typeface="Bahnschrift SemiLight SemiConde" panose="020B0502040204020203" pitchFamily="34" charset="0"/>
                <a:cs typeface="Arial" panose="020B0604020202020204" pitchFamily="34" charset="0"/>
              </a:rPr>
              <a:t>The 240-page monograph offers recommendations on PPE timing, setting, structure, medical history and clearance. Also included are forms for history (in English and Spanish), physical examination, athletes with disabilities and medical eligibility </a:t>
            </a:r>
          </a:p>
          <a:p>
            <a:pPr algn="l"/>
            <a:endParaRPr lang="en-US" dirty="0">
              <a:latin typeface="Bahnschrift SemiLight SemiConde" panose="020B0502040204020203" pitchFamily="34" charset="0"/>
              <a:cs typeface="Arial" panose="020B0604020202020204" pitchFamily="34" charset="0"/>
            </a:endParaRPr>
          </a:p>
          <a:p>
            <a:pPr algn="l"/>
            <a:r>
              <a:rPr lang="en-US" b="1" dirty="0">
                <a:latin typeface="Bahnschrift SemiLight SemiConde" panose="020B0502040204020203" pitchFamily="34" charset="0"/>
                <a:cs typeface="Arial" panose="020B0604020202020204" pitchFamily="34" charset="0"/>
              </a:rPr>
              <a:t>Developed by :</a:t>
            </a:r>
            <a:r>
              <a:rPr lang="en-US" dirty="0">
                <a:latin typeface="Bahnschrift SemiLight SemiConde" panose="020B0502040204020203" pitchFamily="34" charset="0"/>
                <a:cs typeface="Arial" panose="020B0604020202020204" pitchFamily="34" charset="0"/>
              </a:rPr>
              <a:t>				</a:t>
            </a:r>
            <a:r>
              <a:rPr lang="en-US" b="1" dirty="0">
                <a:latin typeface="Bahnschrift SemiLight SemiConde" panose="020B0502040204020203" pitchFamily="34" charset="0"/>
                <a:cs typeface="Arial" panose="020B0604020202020204" pitchFamily="34" charset="0"/>
              </a:rPr>
              <a:t>Endorsed by :</a:t>
            </a:r>
          </a:p>
          <a:p>
            <a:pPr algn="l"/>
            <a:r>
              <a:rPr lang="en-US" dirty="0">
                <a:latin typeface="Bahnschrift SemiLight SemiConde" panose="020B0502040204020203" pitchFamily="34" charset="0"/>
                <a:cs typeface="Arial" panose="020B0604020202020204" pitchFamily="34" charset="0"/>
              </a:rPr>
              <a:t>American Academy of Family Physicians (AAFP)		National Athletic Trainers’ Association (NATA)</a:t>
            </a:r>
          </a:p>
          <a:p>
            <a:pPr algn="l"/>
            <a:r>
              <a:rPr lang="en-US" dirty="0">
                <a:latin typeface="Bahnschrift SemiLight SemiConde" panose="020B0502040204020203" pitchFamily="34" charset="0"/>
                <a:cs typeface="Arial" panose="020B0604020202020204" pitchFamily="34" charset="0"/>
              </a:rPr>
              <a:t>American Academy of Pediatrics (AAP)		National Federation of State High School Associations</a:t>
            </a:r>
          </a:p>
          <a:p>
            <a:pPr algn="l"/>
            <a:r>
              <a:rPr lang="en-US" dirty="0">
                <a:latin typeface="Bahnschrift SemiLight SemiConde" panose="020B0502040204020203" pitchFamily="34" charset="0"/>
                <a:cs typeface="Arial" panose="020B0604020202020204" pitchFamily="34" charset="0"/>
              </a:rPr>
              <a:t>American College of Sports medicine (ACSM)</a:t>
            </a:r>
          </a:p>
          <a:p>
            <a:pPr algn="l"/>
            <a:r>
              <a:rPr lang="en-US" dirty="0">
                <a:latin typeface="Bahnschrift SemiLight SemiConde" panose="020B0502040204020203" pitchFamily="34" charset="0"/>
                <a:cs typeface="Arial" panose="020B0604020202020204" pitchFamily="34" charset="0"/>
              </a:rPr>
              <a:t>American Medical Society for Sports medicine (AMSSM)</a:t>
            </a:r>
          </a:p>
          <a:p>
            <a:pPr algn="l"/>
            <a:r>
              <a:rPr lang="en-US" dirty="0">
                <a:latin typeface="Bahnschrift SemiLight SemiConde" panose="020B0502040204020203" pitchFamily="34" charset="0"/>
                <a:cs typeface="Arial" panose="020B0604020202020204" pitchFamily="34" charset="0"/>
              </a:rPr>
              <a:t>American Orthopedic Society for Sports medicine (AOSSM) </a:t>
            </a:r>
          </a:p>
          <a:p>
            <a:pPr algn="l"/>
            <a:r>
              <a:rPr lang="en-US" dirty="0">
                <a:latin typeface="Bahnschrift SemiLight SemiConde" panose="020B0502040204020203" pitchFamily="34" charset="0"/>
                <a:cs typeface="Arial" panose="020B0604020202020204" pitchFamily="34" charset="0"/>
              </a:rPr>
              <a:t>American Osteopathic Academy of Sports Medicine (AOASM)</a:t>
            </a:r>
          </a:p>
          <a:p>
            <a:pPr algn="l"/>
            <a:endParaRPr lang="en-US" dirty="0"/>
          </a:p>
          <a:p>
            <a:pPr algn="l"/>
            <a:endParaRPr lang="en-US" dirty="0"/>
          </a:p>
          <a:p>
            <a:pPr algn="l"/>
            <a:endParaRPr lang="en-US" dirty="0"/>
          </a:p>
          <a:p>
            <a:endParaRPr lang="en-US" dirty="0"/>
          </a:p>
        </p:txBody>
      </p:sp>
      <p:pic>
        <p:nvPicPr>
          <p:cNvPr id="6" name="Picture 5">
            <a:extLst>
              <a:ext uri="{FF2B5EF4-FFF2-40B4-BE49-F238E27FC236}">
                <a16:creationId xmlns:a16="http://schemas.microsoft.com/office/drawing/2014/main" id="{717436FA-76CE-0D35-A935-55981C2F55CF}"/>
              </a:ext>
            </a:extLst>
          </p:cNvPr>
          <p:cNvPicPr>
            <a:picLocks noChangeAspect="1"/>
          </p:cNvPicPr>
          <p:nvPr/>
        </p:nvPicPr>
        <p:blipFill>
          <a:blip r:embed="rId2"/>
          <a:stretch>
            <a:fillRect/>
          </a:stretch>
        </p:blipFill>
        <p:spPr>
          <a:xfrm>
            <a:off x="1006705" y="1043463"/>
            <a:ext cx="9934775" cy="2572109"/>
          </a:xfrm>
          <a:prstGeom prst="rect">
            <a:avLst/>
          </a:prstGeom>
        </p:spPr>
      </p:pic>
      <p:sp>
        <p:nvSpPr>
          <p:cNvPr id="2" name="TextBox 1">
            <a:extLst>
              <a:ext uri="{FF2B5EF4-FFF2-40B4-BE49-F238E27FC236}">
                <a16:creationId xmlns:a16="http://schemas.microsoft.com/office/drawing/2014/main" id="{6E560CA1-1340-5C22-C83A-AC8080BAE8C4}"/>
              </a:ext>
            </a:extLst>
          </p:cNvPr>
          <p:cNvSpPr txBox="1"/>
          <p:nvPr/>
        </p:nvSpPr>
        <p:spPr>
          <a:xfrm>
            <a:off x="1074439" y="804333"/>
            <a:ext cx="3405790" cy="369332"/>
          </a:xfrm>
          <a:prstGeom prst="rect">
            <a:avLst/>
          </a:prstGeom>
          <a:noFill/>
        </p:spPr>
        <p:txBody>
          <a:bodyPr wrap="square" rtlCol="0">
            <a:spAutoFit/>
          </a:bodyPr>
          <a:lstStyle/>
          <a:p>
            <a:r>
              <a:rPr lang="en-US" b="1" dirty="0">
                <a:solidFill>
                  <a:srgbClr val="C00000"/>
                </a:solidFill>
              </a:rPr>
              <a:t>Randall Dick FACSM, AATA, PAMA</a:t>
            </a:r>
          </a:p>
        </p:txBody>
      </p:sp>
    </p:spTree>
    <p:extLst>
      <p:ext uri="{BB962C8B-B14F-4D97-AF65-F5344CB8AC3E}">
        <p14:creationId xmlns:p14="http://schemas.microsoft.com/office/powerpoint/2010/main" val="31390561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E79CBF-7416-6AD6-EA64-CCF6C828BBBA}"/>
              </a:ext>
            </a:extLst>
          </p:cNvPr>
          <p:cNvSpPr>
            <a:spLocks noGrp="1"/>
          </p:cNvSpPr>
          <p:nvPr>
            <p:ph type="title"/>
          </p:nvPr>
        </p:nvSpPr>
        <p:spPr>
          <a:xfrm>
            <a:off x="584200" y="365125"/>
            <a:ext cx="10769600" cy="1325563"/>
          </a:xfrm>
        </p:spPr>
        <p:txBody>
          <a:bodyPr>
            <a:normAutofit/>
          </a:bodyPr>
          <a:lstStyle/>
          <a:p>
            <a:r>
              <a:rPr lang="en-US" sz="3600" dirty="0">
                <a:latin typeface="+mn-lt"/>
              </a:rPr>
              <a:t>Other Highlights of the 5</a:t>
            </a:r>
            <a:r>
              <a:rPr lang="en-US" sz="3600" baseline="30000" dirty="0">
                <a:latin typeface="+mn-lt"/>
              </a:rPr>
              <a:t>th</a:t>
            </a:r>
            <a:r>
              <a:rPr lang="en-US" sz="3600" dirty="0">
                <a:latin typeface="+mn-lt"/>
              </a:rPr>
              <a:t> Edition Sport PPE Monograph</a:t>
            </a:r>
          </a:p>
        </p:txBody>
      </p:sp>
      <p:sp>
        <p:nvSpPr>
          <p:cNvPr id="10" name="Content Placeholder 9">
            <a:extLst>
              <a:ext uri="{FF2B5EF4-FFF2-40B4-BE49-F238E27FC236}">
                <a16:creationId xmlns:a16="http://schemas.microsoft.com/office/drawing/2014/main" id="{EDD36C55-561E-094F-68EC-32584DD9AFBE}"/>
              </a:ext>
            </a:extLst>
          </p:cNvPr>
          <p:cNvSpPr>
            <a:spLocks noGrp="1"/>
          </p:cNvSpPr>
          <p:nvPr>
            <p:ph idx="1"/>
          </p:nvPr>
        </p:nvSpPr>
        <p:spPr/>
        <p:txBody>
          <a:bodyPr>
            <a:normAutofit fontScale="92500" lnSpcReduction="10000"/>
          </a:bodyPr>
          <a:lstStyle/>
          <a:p>
            <a:pPr marL="342900" marR="0" lvl="0" indent="-342900">
              <a:lnSpc>
                <a:spcPct val="107000"/>
              </a:lnSpc>
              <a:spcBef>
                <a:spcPts val="0"/>
              </a:spcBef>
              <a:spcAft>
                <a:spcPts val="0"/>
              </a:spcAft>
              <a:buFont typeface="Symbol" panose="05050102010706020507" pitchFamily="18" charset="2"/>
              <a:buChar char=""/>
            </a:pPr>
            <a:r>
              <a:rPr lang="en-US" dirty="0">
                <a:effectLst/>
                <a:latin typeface="Calibri" panose="020F0502020204030204" pitchFamily="34" charset="0"/>
                <a:ea typeface="Calibri" panose="020F0502020204030204" pitchFamily="34" charset="0"/>
                <a:cs typeface="Times New Roman" panose="02020603050405020304" pitchFamily="18" charset="0"/>
              </a:rPr>
              <a:t>Mental health, an unrecognized problem for athletes.</a:t>
            </a:r>
          </a:p>
          <a:p>
            <a:pPr marL="342900" marR="0" lvl="0" indent="-342900">
              <a:lnSpc>
                <a:spcPct val="107000"/>
              </a:lnSpc>
              <a:spcBef>
                <a:spcPts val="0"/>
              </a:spcBef>
              <a:spcAft>
                <a:spcPts val="0"/>
              </a:spcAft>
              <a:buFont typeface="Symbol" panose="05050102010706020507" pitchFamily="18" charset="2"/>
              <a:buChar char=""/>
            </a:pP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dirty="0">
                <a:effectLst/>
                <a:latin typeface="Calibri" panose="020F0502020204030204" pitchFamily="34" charset="0"/>
                <a:ea typeface="Calibri" panose="020F0502020204030204" pitchFamily="34" charset="0"/>
                <a:cs typeface="Times New Roman" panose="02020603050405020304" pitchFamily="18" charset="0"/>
              </a:rPr>
              <a:t>New guidance on the care of transgender athletes.</a:t>
            </a:r>
          </a:p>
          <a:p>
            <a:pPr marL="342900" marR="0" lvl="0" indent="-342900">
              <a:lnSpc>
                <a:spcPct val="107000"/>
              </a:lnSpc>
              <a:spcBef>
                <a:spcPts val="0"/>
              </a:spcBef>
              <a:spcAft>
                <a:spcPts val="0"/>
              </a:spcAft>
              <a:buFont typeface="Symbol" panose="05050102010706020507" pitchFamily="18" charset="2"/>
              <a:buChar char=""/>
            </a:pP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dirty="0">
                <a:effectLst/>
                <a:latin typeface="Calibri" panose="020F0502020204030204" pitchFamily="34" charset="0"/>
                <a:ea typeface="Calibri" panose="020F0502020204030204" pitchFamily="34" charset="0"/>
                <a:cs typeface="Times New Roman" panose="02020603050405020304" pitchFamily="18" charset="0"/>
              </a:rPr>
              <a:t>The female athlete triad energy availability, menstrual health and bone mineral density.</a:t>
            </a:r>
          </a:p>
          <a:p>
            <a:pPr marL="342900" marR="0" lvl="0" indent="-342900">
              <a:lnSpc>
                <a:spcPct val="107000"/>
              </a:lnSpc>
              <a:spcBef>
                <a:spcPts val="0"/>
              </a:spcBef>
              <a:spcAft>
                <a:spcPts val="0"/>
              </a:spcAft>
              <a:buFont typeface="Symbol" panose="05050102010706020507" pitchFamily="18" charset="2"/>
              <a:buChar char=""/>
            </a:pP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dirty="0">
                <a:effectLst/>
                <a:latin typeface="Calibri" panose="020F0502020204030204" pitchFamily="34" charset="0"/>
                <a:ea typeface="Calibri" panose="020F0502020204030204" pitchFamily="34" charset="0"/>
                <a:cs typeface="Times New Roman" panose="02020603050405020304" pitchFamily="18" charset="0"/>
              </a:rPr>
              <a:t>New musculoskeletal tests for risks of patellofemoral and ACL injuries.</a:t>
            </a:r>
          </a:p>
          <a:p>
            <a:pPr marL="342900" marR="0" lvl="0" indent="-342900">
              <a:lnSpc>
                <a:spcPct val="107000"/>
              </a:lnSpc>
              <a:spcBef>
                <a:spcPts val="0"/>
              </a:spcBef>
              <a:spcAft>
                <a:spcPts val="0"/>
              </a:spcAft>
              <a:buFont typeface="Symbol" panose="05050102010706020507" pitchFamily="18" charset="2"/>
              <a:buChar char=""/>
            </a:pP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Symbol" panose="05050102010706020507" pitchFamily="18" charset="2"/>
              <a:buChar char=""/>
            </a:pPr>
            <a:r>
              <a:rPr lang="en-US" dirty="0">
                <a:effectLst/>
                <a:latin typeface="Calibri" panose="020F0502020204030204" pitchFamily="34" charset="0"/>
                <a:ea typeface="Calibri" panose="020F0502020204030204" pitchFamily="34" charset="0"/>
                <a:cs typeface="Times New Roman" panose="02020603050405020304" pitchFamily="18" charset="0"/>
              </a:rPr>
              <a:t>The importance of exercise for children with special needs.</a:t>
            </a:r>
          </a:p>
          <a:p>
            <a:endParaRPr lang="en-US" dirty="0"/>
          </a:p>
        </p:txBody>
      </p:sp>
    </p:spTree>
    <p:extLst>
      <p:ext uri="{BB962C8B-B14F-4D97-AF65-F5344CB8AC3E}">
        <p14:creationId xmlns:p14="http://schemas.microsoft.com/office/powerpoint/2010/main" val="16278693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23B8C6-8824-CC35-8448-7C25EAB62ED4}"/>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BA36D429-FC00-E1D3-C99C-BB42628F08B1}"/>
              </a:ext>
            </a:extLst>
          </p:cNvPr>
          <p:cNvSpPr>
            <a:spLocks noGrp="1"/>
          </p:cNvSpPr>
          <p:nvPr>
            <p:ph idx="1"/>
          </p:nvPr>
        </p:nvSpPr>
        <p:spPr>
          <a:xfrm>
            <a:off x="716024" y="2265892"/>
            <a:ext cx="10515600" cy="4351338"/>
          </a:xfrm>
        </p:spPr>
        <p:txBody>
          <a:bodyPr>
            <a:normAutofit fontScale="85000" lnSpcReduction="20000"/>
          </a:bodyPr>
          <a:lstStyle/>
          <a:p>
            <a:r>
              <a:rPr lang="en-US" b="0" i="0" dirty="0">
                <a:solidFill>
                  <a:srgbClr val="333333"/>
                </a:solidFill>
                <a:effectLst/>
                <a:latin typeface="Calibri" panose="020F0502020204030204" pitchFamily="34" charset="0"/>
                <a:ea typeface="Calibri" panose="020F0502020204030204" pitchFamily="34" charset="0"/>
                <a:cs typeface="Calibri" panose="020F0502020204030204" pitchFamily="34" charset="0"/>
              </a:rPr>
              <a:t>Performing artists are athletes. Like athletes, performing artists practice and/or perform most days with little off season, play through pain, “compete” in challenging environments, and risk career-threatening injury.</a:t>
            </a:r>
          </a:p>
          <a:p>
            <a:r>
              <a:rPr lang="en-US" b="0" i="0" dirty="0">
                <a:solidFill>
                  <a:srgbClr val="333333"/>
                </a:solidFill>
                <a:effectLst/>
                <a:latin typeface="Calibri" panose="020F0502020204030204" pitchFamily="34" charset="0"/>
                <a:ea typeface="Calibri" panose="020F0502020204030204" pitchFamily="34" charset="0"/>
                <a:cs typeface="Calibri" panose="020F0502020204030204" pitchFamily="34" charset="0"/>
              </a:rPr>
              <a:t>Athletes and the Arts is a multiorganizational initiative linking the sport athlete and musician/performing artist communities. Performing artists of all ages and genre are an underserved population related to medical coverage, care, injury prevention, performance enhancement, and wellness. </a:t>
            </a:r>
          </a:p>
          <a:p>
            <a:r>
              <a:rPr lang="en-US" b="0" i="0" dirty="0">
                <a:solidFill>
                  <a:srgbClr val="333333"/>
                </a:solidFill>
                <a:effectLst/>
                <a:latin typeface="Calibri" panose="020F0502020204030204" pitchFamily="34" charset="0"/>
                <a:ea typeface="Calibri" panose="020F0502020204030204" pitchFamily="34" charset="0"/>
                <a:cs typeface="Calibri" panose="020F0502020204030204" pitchFamily="34" charset="0"/>
              </a:rPr>
              <a:t>Sports medicine professionals are a valuable resource for filling this gap by applying existing knowledge of treating sport athletes (nutrition, injury prevention) while gaining a better understanding of performers’ unique needs (hearing loss, focal dystonia) and environment. These applications can occur in the clinical setting and through developing organizational policies. </a:t>
            </a:r>
          </a:p>
          <a:p>
            <a:r>
              <a:rPr lang="en-US" b="0" i="0" dirty="0">
                <a:solidFill>
                  <a:srgbClr val="333333"/>
                </a:solidFill>
                <a:effectLst/>
                <a:latin typeface="Calibri" panose="020F0502020204030204" pitchFamily="34" charset="0"/>
                <a:ea typeface="Calibri" panose="020F0502020204030204" pitchFamily="34" charset="0"/>
                <a:cs typeface="Calibri" panose="020F0502020204030204" pitchFamily="34" charset="0"/>
              </a:rPr>
              <a:t>By better understanding the needs of the performing arts population and applying existing concepts and knowledge, sports medicine professionals can expand their impact to a new patient base that desperately needs support.</a:t>
            </a:r>
            <a:endParaRPr lang="en-US" dirty="0">
              <a:latin typeface="Calibri" panose="020F0502020204030204" pitchFamily="34" charset="0"/>
              <a:ea typeface="Calibri" panose="020F0502020204030204" pitchFamily="34" charset="0"/>
              <a:cs typeface="Calibri" panose="020F0502020204030204" pitchFamily="34" charset="0"/>
            </a:endParaRPr>
          </a:p>
        </p:txBody>
      </p:sp>
      <p:pic>
        <p:nvPicPr>
          <p:cNvPr id="4" name="Picture 3">
            <a:extLst>
              <a:ext uri="{FF2B5EF4-FFF2-40B4-BE49-F238E27FC236}">
                <a16:creationId xmlns:a16="http://schemas.microsoft.com/office/drawing/2014/main" id="{F0698BF8-446A-CB99-4F0D-27661824BB3F}"/>
              </a:ext>
            </a:extLst>
          </p:cNvPr>
          <p:cNvPicPr>
            <a:picLocks noChangeAspect="1"/>
          </p:cNvPicPr>
          <p:nvPr/>
        </p:nvPicPr>
        <p:blipFill>
          <a:blip r:embed="rId2"/>
          <a:stretch>
            <a:fillRect/>
          </a:stretch>
        </p:blipFill>
        <p:spPr>
          <a:xfrm>
            <a:off x="716024" y="86492"/>
            <a:ext cx="8459381" cy="2095792"/>
          </a:xfrm>
          <a:prstGeom prst="rect">
            <a:avLst/>
          </a:prstGeom>
        </p:spPr>
      </p:pic>
    </p:spTree>
    <p:extLst>
      <p:ext uri="{BB962C8B-B14F-4D97-AF65-F5344CB8AC3E}">
        <p14:creationId xmlns:p14="http://schemas.microsoft.com/office/powerpoint/2010/main" val="105508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E79CBF-7416-6AD6-EA64-CCF6C828BBBA}"/>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7714BE0E-C10B-BA8F-BD89-9380EF3548E8}"/>
              </a:ext>
            </a:extLst>
          </p:cNvPr>
          <p:cNvPicPr>
            <a:picLocks noGrp="1" noChangeAspect="1"/>
          </p:cNvPicPr>
          <p:nvPr>
            <p:ph idx="1"/>
          </p:nvPr>
        </p:nvPicPr>
        <p:blipFill>
          <a:blip r:embed="rId2"/>
          <a:stretch>
            <a:fillRect/>
          </a:stretch>
        </p:blipFill>
        <p:spPr>
          <a:xfrm>
            <a:off x="270934" y="0"/>
            <a:ext cx="4834466" cy="6864408"/>
          </a:xfrm>
        </p:spPr>
      </p:pic>
      <p:sp>
        <p:nvSpPr>
          <p:cNvPr id="4" name="TextBox 3">
            <a:extLst>
              <a:ext uri="{FF2B5EF4-FFF2-40B4-BE49-F238E27FC236}">
                <a16:creationId xmlns:a16="http://schemas.microsoft.com/office/drawing/2014/main" id="{137127FA-0906-0DFD-A960-951F50C33F6C}"/>
              </a:ext>
            </a:extLst>
          </p:cNvPr>
          <p:cNvSpPr txBox="1"/>
          <p:nvPr/>
        </p:nvSpPr>
        <p:spPr>
          <a:xfrm>
            <a:off x="5105400" y="-17472"/>
            <a:ext cx="6096000" cy="5909310"/>
          </a:xfrm>
          <a:prstGeom prst="rect">
            <a:avLst/>
          </a:prstGeom>
          <a:noFill/>
        </p:spPr>
        <p:txBody>
          <a:bodyPr wrap="square">
            <a:spAutoFit/>
          </a:bodyPr>
          <a:lstStyle/>
          <a:p>
            <a:r>
              <a:rPr lang="en-US" b="1" dirty="0"/>
              <a:t>DIVA</a:t>
            </a:r>
          </a:p>
          <a:p>
            <a:endParaRPr lang="en-US" dirty="0"/>
          </a:p>
          <a:p>
            <a:r>
              <a:rPr lang="en-US" dirty="0">
                <a:solidFill>
                  <a:srgbClr val="C00000"/>
                </a:solidFill>
              </a:rPr>
              <a:t>Exposure history (duration / intensity)</a:t>
            </a:r>
          </a:p>
          <a:p>
            <a:endParaRPr lang="en-US" dirty="0"/>
          </a:p>
          <a:p>
            <a:r>
              <a:rPr lang="en-US" dirty="0"/>
              <a:t>Medical history</a:t>
            </a:r>
          </a:p>
          <a:p>
            <a:endParaRPr lang="en-US" dirty="0"/>
          </a:p>
          <a:p>
            <a:r>
              <a:rPr lang="en-US" dirty="0"/>
              <a:t>Orthopedic history</a:t>
            </a:r>
          </a:p>
          <a:p>
            <a:endParaRPr lang="en-US" dirty="0"/>
          </a:p>
          <a:p>
            <a:r>
              <a:rPr lang="en-US" dirty="0"/>
              <a:t>Movement and Jaw / Face Disorders Assessment scales</a:t>
            </a:r>
          </a:p>
          <a:p>
            <a:endParaRPr lang="en-US" dirty="0"/>
          </a:p>
          <a:p>
            <a:r>
              <a:rPr lang="en-US" dirty="0"/>
              <a:t>Fitness </a:t>
            </a:r>
          </a:p>
          <a:p>
            <a:endParaRPr lang="en-US" dirty="0"/>
          </a:p>
          <a:p>
            <a:r>
              <a:rPr lang="en-US" dirty="0"/>
              <a:t>Performance Anxiety</a:t>
            </a:r>
          </a:p>
          <a:p>
            <a:endParaRPr lang="en-US" dirty="0"/>
          </a:p>
          <a:p>
            <a:r>
              <a:rPr lang="en-US" dirty="0"/>
              <a:t>Psychology history</a:t>
            </a:r>
          </a:p>
          <a:p>
            <a:endParaRPr lang="en-US" dirty="0"/>
          </a:p>
          <a:p>
            <a:r>
              <a:rPr lang="en-US" dirty="0">
                <a:solidFill>
                  <a:srgbClr val="C00000"/>
                </a:solidFill>
              </a:rPr>
              <a:t>Vocal Health surveys</a:t>
            </a:r>
          </a:p>
          <a:p>
            <a:endParaRPr lang="en-US" dirty="0"/>
          </a:p>
          <a:p>
            <a:r>
              <a:rPr lang="en-US" dirty="0">
                <a:solidFill>
                  <a:srgbClr val="C00000"/>
                </a:solidFill>
              </a:rPr>
              <a:t>Audiological Screening</a:t>
            </a:r>
          </a:p>
          <a:p>
            <a:endParaRPr lang="en-US" dirty="0"/>
          </a:p>
          <a:p>
            <a:r>
              <a:rPr lang="en-US" dirty="0"/>
              <a:t>DIVA PPE Physical Exam</a:t>
            </a:r>
          </a:p>
        </p:txBody>
      </p:sp>
      <p:sp>
        <p:nvSpPr>
          <p:cNvPr id="6" name="TextBox 5">
            <a:extLst>
              <a:ext uri="{FF2B5EF4-FFF2-40B4-BE49-F238E27FC236}">
                <a16:creationId xmlns:a16="http://schemas.microsoft.com/office/drawing/2014/main" id="{4C11360B-0FB9-91D0-70D8-FACCA56EC0A8}"/>
              </a:ext>
            </a:extLst>
          </p:cNvPr>
          <p:cNvSpPr txBox="1"/>
          <p:nvPr/>
        </p:nvSpPr>
        <p:spPr>
          <a:xfrm>
            <a:off x="2116666" y="0"/>
            <a:ext cx="2247795" cy="369332"/>
          </a:xfrm>
          <a:prstGeom prst="rect">
            <a:avLst/>
          </a:prstGeom>
          <a:noFill/>
        </p:spPr>
        <p:txBody>
          <a:bodyPr wrap="none" rtlCol="0">
            <a:spAutoFit/>
          </a:bodyPr>
          <a:lstStyle/>
          <a:p>
            <a:r>
              <a:rPr lang="en-US" dirty="0"/>
              <a:t>Sport PPE Monograph</a:t>
            </a:r>
          </a:p>
        </p:txBody>
      </p:sp>
      <p:cxnSp>
        <p:nvCxnSpPr>
          <p:cNvPr id="9" name="Straight Arrow Connector 8">
            <a:extLst>
              <a:ext uri="{FF2B5EF4-FFF2-40B4-BE49-F238E27FC236}">
                <a16:creationId xmlns:a16="http://schemas.microsoft.com/office/drawing/2014/main" id="{1D26C5A0-90DF-E662-C6E7-DDD56E713E92}"/>
              </a:ext>
            </a:extLst>
          </p:cNvPr>
          <p:cNvCxnSpPr>
            <a:cxnSpLocks/>
          </p:cNvCxnSpPr>
          <p:nvPr/>
        </p:nvCxnSpPr>
        <p:spPr>
          <a:xfrm flipV="1">
            <a:off x="1662545" y="3753163"/>
            <a:ext cx="3370887" cy="320073"/>
          </a:xfrm>
          <a:prstGeom prst="straightConnector1">
            <a:avLst/>
          </a:prstGeom>
          <a:ln w="254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57F2FE54-757E-59E4-F887-030E2D9C6651}"/>
              </a:ext>
            </a:extLst>
          </p:cNvPr>
          <p:cNvCxnSpPr>
            <a:cxnSpLocks/>
          </p:cNvCxnSpPr>
          <p:nvPr/>
        </p:nvCxnSpPr>
        <p:spPr>
          <a:xfrm flipV="1">
            <a:off x="1727200" y="5671127"/>
            <a:ext cx="3242733" cy="314037"/>
          </a:xfrm>
          <a:prstGeom prst="straightConnector1">
            <a:avLst/>
          </a:prstGeom>
          <a:ln w="254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738049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B36D1D-8390-3CB7-1E87-5B39099D3E6C}"/>
              </a:ext>
            </a:extLst>
          </p:cNvPr>
          <p:cNvSpPr>
            <a:spLocks noGrp="1"/>
          </p:cNvSpPr>
          <p:nvPr>
            <p:ph type="title"/>
          </p:nvPr>
        </p:nvSpPr>
        <p:spPr>
          <a:xfrm>
            <a:off x="838200" y="161926"/>
            <a:ext cx="10515600" cy="1048808"/>
          </a:xfrm>
        </p:spPr>
        <p:txBody>
          <a:bodyPr>
            <a:normAutofit fontScale="90000"/>
          </a:bodyPr>
          <a:lstStyle/>
          <a:p>
            <a:r>
              <a:rPr lang="en-US" b="1" i="0" dirty="0">
                <a:solidFill>
                  <a:srgbClr val="353535"/>
                </a:solidFill>
                <a:effectLst/>
                <a:latin typeface="Calibri" panose="020F0502020204030204" pitchFamily="34" charset="0"/>
                <a:ea typeface="Calibri" panose="020F0502020204030204" pitchFamily="34" charset="0"/>
                <a:cs typeface="Calibri" panose="020F0502020204030204" pitchFamily="34" charset="0"/>
              </a:rPr>
              <a:t>DIVA Training and Ongoing Refinement</a:t>
            </a:r>
            <a:r>
              <a:rPr lang="en-US" b="0" i="0" dirty="0">
                <a:solidFill>
                  <a:srgbClr val="353535"/>
                </a:solidFill>
                <a:effectLst/>
                <a:latin typeface="Fira Sans" panose="020B0503050000020004" pitchFamily="34" charset="0"/>
              </a:rPr>
              <a:t/>
            </a:r>
            <a:br>
              <a:rPr lang="en-US" b="0" i="0" dirty="0">
                <a:solidFill>
                  <a:srgbClr val="353535"/>
                </a:solidFill>
                <a:effectLst/>
                <a:latin typeface="Fira Sans" panose="020B0503050000020004" pitchFamily="34" charset="0"/>
              </a:rPr>
            </a:br>
            <a:endParaRPr lang="en-US" dirty="0"/>
          </a:p>
        </p:txBody>
      </p:sp>
      <p:sp>
        <p:nvSpPr>
          <p:cNvPr id="3" name="Content Placeholder 2">
            <a:extLst>
              <a:ext uri="{FF2B5EF4-FFF2-40B4-BE49-F238E27FC236}">
                <a16:creationId xmlns:a16="http://schemas.microsoft.com/office/drawing/2014/main" id="{BD67EB0C-1643-6689-5BEA-B2FA387B4584}"/>
              </a:ext>
            </a:extLst>
          </p:cNvPr>
          <p:cNvSpPr>
            <a:spLocks noGrp="1"/>
          </p:cNvSpPr>
          <p:nvPr>
            <p:ph idx="1"/>
          </p:nvPr>
        </p:nvSpPr>
        <p:spPr>
          <a:xfrm>
            <a:off x="838200" y="1253330"/>
            <a:ext cx="10515600" cy="5604669"/>
          </a:xfrm>
        </p:spPr>
        <p:txBody>
          <a:bodyPr>
            <a:normAutofit fontScale="85000" lnSpcReduction="10000"/>
          </a:bodyPr>
          <a:lstStyle/>
          <a:p>
            <a:r>
              <a:rPr lang="en-US" b="0" i="0" dirty="0">
                <a:solidFill>
                  <a:srgbClr val="333333"/>
                </a:solidFill>
                <a:effectLst/>
                <a:latin typeface="Calibri" panose="020F0502020204030204" pitchFamily="34" charset="0"/>
                <a:ea typeface="Calibri" panose="020F0502020204030204" pitchFamily="34" charset="0"/>
                <a:cs typeface="Calibri" panose="020F0502020204030204" pitchFamily="34" charset="0"/>
              </a:rPr>
              <a:t>Since this tool was developed in 2016, it has been subsequently modified and refined annually to its current form based on ongoing consultations with domain experts in PAMA. </a:t>
            </a:r>
          </a:p>
          <a:p>
            <a:r>
              <a:rPr lang="en-US" b="0" i="0" dirty="0">
                <a:solidFill>
                  <a:srgbClr val="333333"/>
                </a:solidFill>
                <a:effectLst/>
                <a:latin typeface="Calibri" panose="020F0502020204030204" pitchFamily="34" charset="0"/>
                <a:ea typeface="Calibri" panose="020F0502020204030204" pitchFamily="34" charset="0"/>
                <a:cs typeface="Calibri" panose="020F0502020204030204" pitchFamily="34" charset="0"/>
              </a:rPr>
              <a:t>The intention is for this preparticipation screening to remain a “living tool” that can be modified in the future to include new effective assessment techniques as appropriate. </a:t>
            </a:r>
          </a:p>
          <a:p>
            <a:r>
              <a:rPr lang="en-US" b="0" i="0" dirty="0">
                <a:solidFill>
                  <a:srgbClr val="333333"/>
                </a:solidFill>
                <a:effectLst/>
                <a:latin typeface="Calibri" panose="020F0502020204030204" pitchFamily="34" charset="0"/>
                <a:ea typeface="Calibri" panose="020F0502020204030204" pitchFamily="34" charset="0"/>
                <a:cs typeface="Calibri" panose="020F0502020204030204" pitchFamily="34" charset="0"/>
              </a:rPr>
              <a:t>Training in the preparticipation physical examination is included as a core component of the Essentials of Performing Arts Medicine continuing education course, developed and delivered as a joint PAMA and ACSM initiative.</a:t>
            </a:r>
            <a:r>
              <a:rPr lang="en-US" dirty="0">
                <a:solidFill>
                  <a:srgbClr val="C00000"/>
                </a:solidFill>
                <a:latin typeface="Calibri" panose="020F0502020204030204" pitchFamily="34" charset="0"/>
                <a:ea typeface="Calibri" panose="020F0502020204030204" pitchFamily="34" charset="0"/>
                <a:cs typeface="Calibri" panose="020F0502020204030204" pitchFamily="34" charset="0"/>
              </a:rPr>
              <a:t> </a:t>
            </a:r>
          </a:p>
          <a:p>
            <a:pPr marL="0" indent="0">
              <a:buNone/>
            </a:pPr>
            <a:endParaRPr lang="en-US" dirty="0">
              <a:solidFill>
                <a:srgbClr val="C00000"/>
              </a:solidFill>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3800" dirty="0">
                <a:solidFill>
                  <a:srgbClr val="C00000"/>
                </a:solidFill>
                <a:ea typeface="Calibri" panose="020F0502020204030204" pitchFamily="34" charset="0"/>
                <a:cs typeface="Calibri" panose="020F0502020204030204" pitchFamily="34" charset="0"/>
              </a:rPr>
              <a:t>PROPOSED ACTION: </a:t>
            </a:r>
          </a:p>
          <a:p>
            <a:pPr marL="0" indent="0">
              <a:buNone/>
            </a:pPr>
            <a:r>
              <a:rPr lang="en-US" sz="3800" dirty="0">
                <a:solidFill>
                  <a:srgbClr val="C00000"/>
                </a:solidFill>
                <a:ea typeface="Calibri" panose="020F0502020204030204" pitchFamily="34" charset="0"/>
                <a:cs typeface="Calibri" panose="020F0502020204030204" pitchFamily="34" charset="0"/>
              </a:rPr>
              <a:t>Have the 6 organizations involved in the development / updating of the sport PPE monograph PLUS select performing arts organizations develop a similar document or addendum that applies to performing artists.</a:t>
            </a:r>
            <a:endParaRPr lang="en-US" sz="3800" dirty="0">
              <a:solidFill>
                <a:srgbClr val="C00000"/>
              </a:solidFill>
            </a:endParaRPr>
          </a:p>
          <a:p>
            <a:endParaRPr lang="en-US" b="0" i="0" dirty="0">
              <a:solidFill>
                <a:srgbClr val="333333"/>
              </a:solidFill>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55783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208</TotalTime>
  <Words>532</Words>
  <Application>Microsoft Office PowerPoint</Application>
  <PresentationFormat>Widescreen</PresentationFormat>
  <Paragraphs>55</Paragraphs>
  <Slides>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vt:i4>
      </vt:variant>
    </vt:vector>
  </HeadingPairs>
  <TitlesOfParts>
    <vt:vector size="13" baseType="lpstr">
      <vt:lpstr>Arial</vt:lpstr>
      <vt:lpstr>Bahnschrift SemiLight SemiConde</vt:lpstr>
      <vt:lpstr>Calibri</vt:lpstr>
      <vt:lpstr>Calibri Light</vt:lpstr>
      <vt:lpstr>Fira Sans</vt:lpstr>
      <vt:lpstr>Symbol</vt:lpstr>
      <vt:lpstr>Times New Roman</vt:lpstr>
      <vt:lpstr>Office Theme</vt:lpstr>
      <vt:lpstr>PowerPoint Presentation</vt:lpstr>
      <vt:lpstr>Other Highlights of the 5th Edition Sport PPE Monograph</vt:lpstr>
      <vt:lpstr>PowerPoint Presentation</vt:lpstr>
      <vt:lpstr>PowerPoint Presentation</vt:lpstr>
      <vt:lpstr>DIVA Training and Ongoing Refinement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4969rwd@gmail.com</dc:creator>
  <cp:lastModifiedBy>PCP1235 POD 4 Island</cp:lastModifiedBy>
  <cp:revision>6</cp:revision>
  <dcterms:created xsi:type="dcterms:W3CDTF">2024-01-28T20:23:21Z</dcterms:created>
  <dcterms:modified xsi:type="dcterms:W3CDTF">2024-02-06T13:37:11Z</dcterms:modified>
</cp:coreProperties>
</file>