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8" r:id="rId2"/>
    <p:sldId id="300" r:id="rId3"/>
    <p:sldId id="336" r:id="rId4"/>
    <p:sldId id="301" r:id="rId5"/>
    <p:sldId id="280" r:id="rId6"/>
    <p:sldId id="339" r:id="rId7"/>
    <p:sldId id="305" r:id="rId8"/>
    <p:sldId id="296" r:id="rId9"/>
    <p:sldId id="345" r:id="rId10"/>
    <p:sldId id="287" r:id="rId11"/>
    <p:sldId id="346" r:id="rId12"/>
    <p:sldId id="347" r:id="rId13"/>
    <p:sldId id="348" r:id="rId14"/>
    <p:sldId id="351" r:id="rId15"/>
    <p:sldId id="357" r:id="rId16"/>
    <p:sldId id="353" r:id="rId17"/>
    <p:sldId id="359" r:id="rId18"/>
    <p:sldId id="290" r:id="rId19"/>
    <p:sldId id="32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7363"/>
  </p:normalViewPr>
  <p:slideViewPr>
    <p:cSldViewPr snapToGrid="0">
      <p:cViewPr varScale="1">
        <p:scale>
          <a:sx n="82" d="100"/>
          <a:sy n="82" d="100"/>
        </p:scale>
        <p:origin x="16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9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9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1DC594-00F5-A740-AA62-EEB976716ED0}" type="doc">
      <dgm:prSet loTypeId="urn:microsoft.com/office/officeart/2005/8/layout/arrow2" loCatId="" qsTypeId="urn:microsoft.com/office/officeart/2005/8/quickstyle/simple1" qsCatId="simple" csTypeId="urn:microsoft.com/office/officeart/2005/8/colors/accent1_2" csCatId="accent1" phldr="1"/>
      <dgm:spPr/>
    </dgm:pt>
    <dgm:pt modelId="{5C4BEF46-31C5-C54C-8F9D-D2921ED13D75}">
      <dgm:prSet phldrT="[Text]"/>
      <dgm:spPr/>
      <dgm:t>
        <a:bodyPr/>
        <a:lstStyle/>
        <a:p>
          <a:r>
            <a:rPr lang="en-US" b="1" dirty="0">
              <a:latin typeface="Avenir Book" panose="02000503020000020003" pitchFamily="2" charset="0"/>
            </a:rPr>
            <a:t>ACLR</a:t>
          </a:r>
        </a:p>
      </dgm:t>
    </dgm:pt>
    <dgm:pt modelId="{911FB048-988E-3648-ABF5-D922987A77A8}" type="parTrans" cxnId="{71CD9BFA-2C64-004F-B11D-20EA082E1589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2D341F53-054D-B149-94BF-0EF0C235183B}" type="sibTrans" cxnId="{71CD9BFA-2C64-004F-B11D-20EA082E1589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6FEFBD3B-A56C-454E-91F8-E6340FD912D3}">
      <dgm:prSet phldrT="[Text]"/>
      <dgm:spPr/>
      <dgm:t>
        <a:bodyPr/>
        <a:lstStyle/>
        <a:p>
          <a:r>
            <a:rPr lang="en-US" b="1" dirty="0">
              <a:latin typeface="Avenir Book" panose="02000503020000020003" pitchFamily="2" charset="0"/>
            </a:rPr>
            <a:t>Early Osteoarthritis Development</a:t>
          </a:r>
        </a:p>
      </dgm:t>
    </dgm:pt>
    <dgm:pt modelId="{92850FA2-56DD-1946-93F6-618209E0F9E1}" type="parTrans" cxnId="{5F6E9D4D-A297-C74A-870D-0742CC47C597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739A1618-CCBC-6E40-ACF0-986E57B56BE9}" type="sibTrans" cxnId="{5F6E9D4D-A297-C74A-870D-0742CC47C597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850E2FF5-C727-2442-995D-CCDCB07D8A36}">
      <dgm:prSet phldrT="[Text]"/>
      <dgm:spPr/>
      <dgm:t>
        <a:bodyPr/>
        <a:lstStyle/>
        <a:p>
          <a:r>
            <a:rPr lang="en-US" b="1" dirty="0">
              <a:latin typeface="Avenir Book" panose="02000503020000020003" pitchFamily="2" charset="0"/>
            </a:rPr>
            <a:t>Disability and Loss of Knee Function</a:t>
          </a:r>
        </a:p>
      </dgm:t>
    </dgm:pt>
    <dgm:pt modelId="{F7107FDC-ED36-4E45-ABAA-3385FAE0F445}" type="parTrans" cxnId="{A535BF0D-C5D2-B245-98BF-E6306466D797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BCDBDF9C-A86B-4446-A782-77959081297B}" type="sibTrans" cxnId="{A535BF0D-C5D2-B245-98BF-E6306466D797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FCD4106B-5CAC-4C4E-B702-996C93461077}" type="pres">
      <dgm:prSet presAssocID="{0B1DC594-00F5-A740-AA62-EEB976716ED0}" presName="arrowDiagram" presStyleCnt="0">
        <dgm:presLayoutVars>
          <dgm:chMax val="5"/>
          <dgm:dir/>
          <dgm:resizeHandles val="exact"/>
        </dgm:presLayoutVars>
      </dgm:prSet>
      <dgm:spPr/>
    </dgm:pt>
    <dgm:pt modelId="{AFB0BDF4-77FB-B141-8DF0-11B36952DAAA}" type="pres">
      <dgm:prSet presAssocID="{0B1DC594-00F5-A740-AA62-EEB976716ED0}" presName="arrow" presStyleLbl="bgShp" presStyleIdx="0" presStyleCnt="1"/>
      <dgm:spPr/>
    </dgm:pt>
    <dgm:pt modelId="{250BF109-A21B-EF45-90EE-3CD9369EBD3A}" type="pres">
      <dgm:prSet presAssocID="{0B1DC594-00F5-A740-AA62-EEB976716ED0}" presName="arrowDiagram3" presStyleCnt="0"/>
      <dgm:spPr/>
    </dgm:pt>
    <dgm:pt modelId="{8F86B2B2-5F0D-4D40-8E7D-117DC8ED36DF}" type="pres">
      <dgm:prSet presAssocID="{5C4BEF46-31C5-C54C-8F9D-D2921ED13D75}" presName="bullet3a" presStyleLbl="node1" presStyleIdx="0" presStyleCnt="3"/>
      <dgm:spPr/>
    </dgm:pt>
    <dgm:pt modelId="{F8EDDA30-EB47-0D48-B292-4ACA1CD0A296}" type="pres">
      <dgm:prSet presAssocID="{5C4BEF46-31C5-C54C-8F9D-D2921ED13D75}" presName="textBox3a" presStyleLbl="revTx" presStyleIdx="0" presStyleCnt="3">
        <dgm:presLayoutVars>
          <dgm:bulletEnabled val="1"/>
        </dgm:presLayoutVars>
      </dgm:prSet>
      <dgm:spPr/>
    </dgm:pt>
    <dgm:pt modelId="{29056A85-CA9F-D547-8698-7E177EA43F99}" type="pres">
      <dgm:prSet presAssocID="{6FEFBD3B-A56C-454E-91F8-E6340FD912D3}" presName="bullet3b" presStyleLbl="node1" presStyleIdx="1" presStyleCnt="3"/>
      <dgm:spPr/>
    </dgm:pt>
    <dgm:pt modelId="{E15A8028-43ED-A341-AA98-E5406E2D7263}" type="pres">
      <dgm:prSet presAssocID="{6FEFBD3B-A56C-454E-91F8-E6340FD912D3}" presName="textBox3b" presStyleLbl="revTx" presStyleIdx="1" presStyleCnt="3">
        <dgm:presLayoutVars>
          <dgm:bulletEnabled val="1"/>
        </dgm:presLayoutVars>
      </dgm:prSet>
      <dgm:spPr/>
    </dgm:pt>
    <dgm:pt modelId="{4CBA0C94-8849-2F41-9D50-0321AA8A3C16}" type="pres">
      <dgm:prSet presAssocID="{850E2FF5-C727-2442-995D-CCDCB07D8A36}" presName="bullet3c" presStyleLbl="node1" presStyleIdx="2" presStyleCnt="3"/>
      <dgm:spPr/>
    </dgm:pt>
    <dgm:pt modelId="{35D04E61-89DB-D74F-A07D-2B74ADEA8538}" type="pres">
      <dgm:prSet presAssocID="{850E2FF5-C727-2442-995D-CCDCB07D8A36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A535BF0D-C5D2-B245-98BF-E6306466D797}" srcId="{0B1DC594-00F5-A740-AA62-EEB976716ED0}" destId="{850E2FF5-C727-2442-995D-CCDCB07D8A36}" srcOrd="2" destOrd="0" parTransId="{F7107FDC-ED36-4E45-ABAA-3385FAE0F445}" sibTransId="{BCDBDF9C-A86B-4446-A782-77959081297B}"/>
    <dgm:cxn modelId="{5F6E9D4D-A297-C74A-870D-0742CC47C597}" srcId="{0B1DC594-00F5-A740-AA62-EEB976716ED0}" destId="{6FEFBD3B-A56C-454E-91F8-E6340FD912D3}" srcOrd="1" destOrd="0" parTransId="{92850FA2-56DD-1946-93F6-618209E0F9E1}" sibTransId="{739A1618-CCBC-6E40-ACF0-986E57B56BE9}"/>
    <dgm:cxn modelId="{EED0A469-F6CE-EB4B-BC73-4B5C41CA7394}" type="presOf" srcId="{5C4BEF46-31C5-C54C-8F9D-D2921ED13D75}" destId="{F8EDDA30-EB47-0D48-B292-4ACA1CD0A296}" srcOrd="0" destOrd="0" presId="urn:microsoft.com/office/officeart/2005/8/layout/arrow2"/>
    <dgm:cxn modelId="{207CF86A-4484-1A44-9EA3-49897BF43DC1}" type="presOf" srcId="{850E2FF5-C727-2442-995D-CCDCB07D8A36}" destId="{35D04E61-89DB-D74F-A07D-2B74ADEA8538}" srcOrd="0" destOrd="0" presId="urn:microsoft.com/office/officeart/2005/8/layout/arrow2"/>
    <dgm:cxn modelId="{172D5191-F0CE-C943-99B9-A98A9D3404C2}" type="presOf" srcId="{0B1DC594-00F5-A740-AA62-EEB976716ED0}" destId="{FCD4106B-5CAC-4C4E-B702-996C93461077}" srcOrd="0" destOrd="0" presId="urn:microsoft.com/office/officeart/2005/8/layout/arrow2"/>
    <dgm:cxn modelId="{23EA59C6-E239-6747-936E-9ABF8E2D593A}" type="presOf" srcId="{6FEFBD3B-A56C-454E-91F8-E6340FD912D3}" destId="{E15A8028-43ED-A341-AA98-E5406E2D7263}" srcOrd="0" destOrd="0" presId="urn:microsoft.com/office/officeart/2005/8/layout/arrow2"/>
    <dgm:cxn modelId="{71CD9BFA-2C64-004F-B11D-20EA082E1589}" srcId="{0B1DC594-00F5-A740-AA62-EEB976716ED0}" destId="{5C4BEF46-31C5-C54C-8F9D-D2921ED13D75}" srcOrd="0" destOrd="0" parTransId="{911FB048-988E-3648-ABF5-D922987A77A8}" sibTransId="{2D341F53-054D-B149-94BF-0EF0C235183B}"/>
    <dgm:cxn modelId="{955011D7-2F55-7140-8A18-D53E4D776479}" type="presParOf" srcId="{FCD4106B-5CAC-4C4E-B702-996C93461077}" destId="{AFB0BDF4-77FB-B141-8DF0-11B36952DAAA}" srcOrd="0" destOrd="0" presId="urn:microsoft.com/office/officeart/2005/8/layout/arrow2"/>
    <dgm:cxn modelId="{358220F9-371B-AC40-B2B5-91F0C175C464}" type="presParOf" srcId="{FCD4106B-5CAC-4C4E-B702-996C93461077}" destId="{250BF109-A21B-EF45-90EE-3CD9369EBD3A}" srcOrd="1" destOrd="0" presId="urn:microsoft.com/office/officeart/2005/8/layout/arrow2"/>
    <dgm:cxn modelId="{AC73C752-1762-7B4B-9618-7F448A163092}" type="presParOf" srcId="{250BF109-A21B-EF45-90EE-3CD9369EBD3A}" destId="{8F86B2B2-5F0D-4D40-8E7D-117DC8ED36DF}" srcOrd="0" destOrd="0" presId="urn:microsoft.com/office/officeart/2005/8/layout/arrow2"/>
    <dgm:cxn modelId="{E42D1EEA-F8B4-4540-BB87-1171D3BF67E8}" type="presParOf" srcId="{250BF109-A21B-EF45-90EE-3CD9369EBD3A}" destId="{F8EDDA30-EB47-0D48-B292-4ACA1CD0A296}" srcOrd="1" destOrd="0" presId="urn:microsoft.com/office/officeart/2005/8/layout/arrow2"/>
    <dgm:cxn modelId="{6AD5A4BB-D144-8C45-B6C1-8EB284F6C160}" type="presParOf" srcId="{250BF109-A21B-EF45-90EE-3CD9369EBD3A}" destId="{29056A85-CA9F-D547-8698-7E177EA43F99}" srcOrd="2" destOrd="0" presId="urn:microsoft.com/office/officeart/2005/8/layout/arrow2"/>
    <dgm:cxn modelId="{8D3EF147-09EC-684C-8522-18101BFA7D53}" type="presParOf" srcId="{250BF109-A21B-EF45-90EE-3CD9369EBD3A}" destId="{E15A8028-43ED-A341-AA98-E5406E2D7263}" srcOrd="3" destOrd="0" presId="urn:microsoft.com/office/officeart/2005/8/layout/arrow2"/>
    <dgm:cxn modelId="{9F581D7D-EF68-6E49-9178-111970F13D8E}" type="presParOf" srcId="{250BF109-A21B-EF45-90EE-3CD9369EBD3A}" destId="{4CBA0C94-8849-2F41-9D50-0321AA8A3C16}" srcOrd="4" destOrd="0" presId="urn:microsoft.com/office/officeart/2005/8/layout/arrow2"/>
    <dgm:cxn modelId="{A413235C-1FF5-9C4A-9162-450308439E38}" type="presParOf" srcId="{250BF109-A21B-EF45-90EE-3CD9369EBD3A}" destId="{35D04E61-89DB-D74F-A07D-2B74ADEA8538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3E5558-BCD7-8E49-8DB6-CD8883B3448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8BE5BB-7CE0-1940-B823-B4F994F74653}">
      <dgm:prSet custT="1"/>
      <dgm:spPr/>
      <dgm:t>
        <a:bodyPr/>
        <a:lstStyle/>
        <a:p>
          <a:r>
            <a:rPr lang="en-US" sz="2400" dirty="0">
              <a:latin typeface="Avenir Book" panose="02000503020000020003" pitchFamily="2" charset="0"/>
            </a:rPr>
            <a:t>Incidence of pediatric ACL injury is increasing</a:t>
          </a:r>
        </a:p>
        <a:p>
          <a:r>
            <a:rPr lang="en-US" sz="1400" dirty="0">
              <a:latin typeface="Avenir Book" panose="02000503020000020003" pitchFamily="2" charset="0"/>
            </a:rPr>
            <a:t>Beck et al. </a:t>
          </a:r>
          <a:r>
            <a:rPr lang="en-US" sz="1400" i="1" dirty="0">
              <a:latin typeface="Avenir Book" panose="02000503020000020003" pitchFamily="2" charset="0"/>
            </a:rPr>
            <a:t>Pediatrics</a:t>
          </a:r>
          <a:r>
            <a:rPr lang="en-US" sz="1400" dirty="0">
              <a:latin typeface="Avenir Book" panose="02000503020000020003" pitchFamily="2" charset="0"/>
            </a:rPr>
            <a:t> (2017) ; Werner et al. </a:t>
          </a:r>
          <a:r>
            <a:rPr lang="en-US" sz="1400" i="1" dirty="0">
              <a:latin typeface="Avenir Book" panose="02000503020000020003" pitchFamily="2" charset="0"/>
            </a:rPr>
            <a:t>J Ped Ortho</a:t>
          </a:r>
          <a:r>
            <a:rPr lang="en-US" sz="1400" dirty="0">
              <a:latin typeface="Avenir Book" panose="02000503020000020003" pitchFamily="2" charset="0"/>
            </a:rPr>
            <a:t> (2016); Dodwell et al. </a:t>
          </a:r>
          <a:r>
            <a:rPr lang="en-US" sz="1400" i="1" dirty="0">
              <a:latin typeface="Avenir Book" panose="02000503020000020003" pitchFamily="2" charset="0"/>
            </a:rPr>
            <a:t>Am J Sports Med </a:t>
          </a:r>
          <a:r>
            <a:rPr lang="en-US" sz="1400" dirty="0">
              <a:latin typeface="Avenir Book" panose="02000503020000020003" pitchFamily="2" charset="0"/>
            </a:rPr>
            <a:t>(2014)</a:t>
          </a:r>
        </a:p>
      </dgm:t>
    </dgm:pt>
    <dgm:pt modelId="{D8123E38-E1E8-1941-AF03-5DF129645A35}" type="parTrans" cxnId="{619314AB-3786-D644-8A03-A5576AAF1BEA}">
      <dgm:prSet/>
      <dgm:spPr/>
      <dgm:t>
        <a:bodyPr/>
        <a:lstStyle/>
        <a:p>
          <a:endParaRPr lang="en-US" sz="2400">
            <a:latin typeface="Avenir Book" panose="02000503020000020003" pitchFamily="2" charset="0"/>
          </a:endParaRPr>
        </a:p>
      </dgm:t>
    </dgm:pt>
    <dgm:pt modelId="{000EFFA2-33E1-EC4C-88ED-CBA329F77C0F}" type="sibTrans" cxnId="{619314AB-3786-D644-8A03-A5576AAF1BEA}">
      <dgm:prSet/>
      <dgm:spPr/>
      <dgm:t>
        <a:bodyPr/>
        <a:lstStyle/>
        <a:p>
          <a:endParaRPr lang="en-US" sz="2400">
            <a:latin typeface="Avenir Book" panose="02000503020000020003" pitchFamily="2" charset="0"/>
          </a:endParaRPr>
        </a:p>
      </dgm:t>
    </dgm:pt>
    <dgm:pt modelId="{CB6F5D42-29A5-394D-B9B3-BC4BBC9FFBE4}">
      <dgm:prSet custT="1"/>
      <dgm:spPr/>
      <dgm:t>
        <a:bodyPr/>
        <a:lstStyle/>
        <a:p>
          <a:r>
            <a:rPr lang="en-US" sz="2400" dirty="0">
              <a:latin typeface="Avenir Book" panose="02000503020000020003" pitchFamily="2" charset="0"/>
            </a:rPr>
            <a:t>Greater disability for PTOA patients in comparison to idiopathic OA patients</a:t>
          </a:r>
        </a:p>
        <a:p>
          <a:r>
            <a:rPr lang="en-US" sz="1400" dirty="0">
              <a:latin typeface="Avenir Book" panose="02000503020000020003" pitchFamily="2" charset="0"/>
            </a:rPr>
            <a:t>Ackerman</a:t>
          </a:r>
          <a:r>
            <a:rPr lang="en-US" sz="1400" baseline="0" dirty="0">
              <a:latin typeface="Avenir Book" panose="02000503020000020003" pitchFamily="2" charset="0"/>
            </a:rPr>
            <a:t> et al. </a:t>
          </a:r>
          <a:r>
            <a:rPr lang="en-US" sz="1400" baseline="0" dirty="0" err="1">
              <a:latin typeface="Avenir Book" panose="02000503020000020003" pitchFamily="2" charset="0"/>
            </a:rPr>
            <a:t>Osteoarthr</a:t>
          </a:r>
          <a:r>
            <a:rPr lang="en-US" sz="1400" baseline="0" dirty="0">
              <a:latin typeface="Avenir Book" panose="02000503020000020003" pitchFamily="2" charset="0"/>
            </a:rPr>
            <a:t> and </a:t>
          </a:r>
          <a:r>
            <a:rPr lang="en-US" sz="1400" baseline="0" dirty="0" err="1">
              <a:latin typeface="Avenir Book" panose="02000503020000020003" pitchFamily="2" charset="0"/>
            </a:rPr>
            <a:t>Cartil</a:t>
          </a:r>
          <a:r>
            <a:rPr lang="en-US" sz="1400" baseline="0" dirty="0">
              <a:latin typeface="Avenir Book" panose="02000503020000020003" pitchFamily="2" charset="0"/>
            </a:rPr>
            <a:t> (2015)</a:t>
          </a:r>
          <a:endParaRPr lang="en-US" sz="1400" dirty="0">
            <a:latin typeface="Avenir Book" panose="02000503020000020003" pitchFamily="2" charset="0"/>
          </a:endParaRPr>
        </a:p>
      </dgm:t>
    </dgm:pt>
    <dgm:pt modelId="{3EAABDF0-D4DB-F74E-B08A-3697E5A6D770}" type="parTrans" cxnId="{EC6E4800-6CBA-AC49-992A-3224E04FEC88}">
      <dgm:prSet/>
      <dgm:spPr/>
      <dgm:t>
        <a:bodyPr/>
        <a:lstStyle/>
        <a:p>
          <a:endParaRPr lang="en-US" sz="2400">
            <a:latin typeface="Avenir Book" panose="02000503020000020003" pitchFamily="2" charset="0"/>
          </a:endParaRPr>
        </a:p>
      </dgm:t>
    </dgm:pt>
    <dgm:pt modelId="{CFDCB609-FAF9-AE4E-8164-1897ED0CBA64}" type="sibTrans" cxnId="{EC6E4800-6CBA-AC49-992A-3224E04FEC88}">
      <dgm:prSet/>
      <dgm:spPr/>
      <dgm:t>
        <a:bodyPr/>
        <a:lstStyle/>
        <a:p>
          <a:endParaRPr lang="en-US" sz="2400">
            <a:latin typeface="Avenir Book" panose="02000503020000020003" pitchFamily="2" charset="0"/>
          </a:endParaRPr>
        </a:p>
      </dgm:t>
    </dgm:pt>
    <dgm:pt modelId="{8D40A1DB-5C9F-1C46-8EAE-7E831181A9F4}">
      <dgm:prSet custT="1"/>
      <dgm:spPr/>
      <dgm:t>
        <a:bodyPr/>
        <a:lstStyle/>
        <a:p>
          <a:r>
            <a:rPr lang="en-US" sz="2400" dirty="0">
              <a:latin typeface="Avenir Book" panose="02000503020000020003" pitchFamily="2" charset="0"/>
            </a:rPr>
            <a:t>Greatest increase observed in females 15-16 year old</a:t>
          </a:r>
        </a:p>
        <a:p>
          <a:r>
            <a:rPr lang="en-US" sz="1400" dirty="0">
              <a:latin typeface="Avenir Book" panose="02000503020000020003" pitchFamily="2" charset="0"/>
            </a:rPr>
            <a:t>Beck et al. </a:t>
          </a:r>
          <a:r>
            <a:rPr lang="en-US" sz="1400" i="1" dirty="0">
              <a:latin typeface="Avenir Book" panose="02000503020000020003" pitchFamily="2" charset="0"/>
            </a:rPr>
            <a:t>Pediatrics</a:t>
          </a:r>
          <a:r>
            <a:rPr lang="en-US" sz="1400" dirty="0">
              <a:latin typeface="Avenir Book" panose="02000503020000020003" pitchFamily="2" charset="0"/>
            </a:rPr>
            <a:t> (2017)</a:t>
          </a:r>
        </a:p>
      </dgm:t>
    </dgm:pt>
    <dgm:pt modelId="{D362245C-69EA-9D49-96C8-939867B5653D}" type="parTrans" cxnId="{717FC686-0C76-1C47-A552-BC9851180CBB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D18C4274-792E-9C4B-B8D3-7A0C9853589A}" type="sibTrans" cxnId="{717FC686-0C76-1C47-A552-BC9851180CBB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A7054FC3-FD07-A34F-8149-791129CBA670}" type="pres">
      <dgm:prSet presAssocID="{B93E5558-BCD7-8E49-8DB6-CD8883B34486}" presName="linear" presStyleCnt="0">
        <dgm:presLayoutVars>
          <dgm:dir/>
          <dgm:resizeHandles val="exact"/>
        </dgm:presLayoutVars>
      </dgm:prSet>
      <dgm:spPr/>
    </dgm:pt>
    <dgm:pt modelId="{2FEC2C2F-93B2-AF40-9C62-0AEB0C02C363}" type="pres">
      <dgm:prSet presAssocID="{1A8BE5BB-7CE0-1940-B823-B4F994F74653}" presName="comp" presStyleCnt="0"/>
      <dgm:spPr/>
    </dgm:pt>
    <dgm:pt modelId="{6C5823DC-382B-E746-8E66-0618124AC49C}" type="pres">
      <dgm:prSet presAssocID="{1A8BE5BB-7CE0-1940-B823-B4F994F74653}" presName="box" presStyleLbl="node1" presStyleIdx="0" presStyleCnt="3"/>
      <dgm:spPr/>
    </dgm:pt>
    <dgm:pt modelId="{BA13AA36-3ED9-4C49-9188-BB6787EC34A4}" type="pres">
      <dgm:prSet presAssocID="{1A8BE5BB-7CE0-1940-B823-B4F994F74653}" presName="img" presStyleLbl="fgImgPlace1" presStyleIdx="0" presStyleCnt="3" custScaleX="38667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BF475D33-4678-1749-A2DB-60166FBC6740}" type="pres">
      <dgm:prSet presAssocID="{1A8BE5BB-7CE0-1940-B823-B4F994F74653}" presName="text" presStyleLbl="node1" presStyleIdx="0" presStyleCnt="3">
        <dgm:presLayoutVars>
          <dgm:bulletEnabled val="1"/>
        </dgm:presLayoutVars>
      </dgm:prSet>
      <dgm:spPr/>
    </dgm:pt>
    <dgm:pt modelId="{7BC84989-A52C-A041-8399-CD3E8763B72F}" type="pres">
      <dgm:prSet presAssocID="{000EFFA2-33E1-EC4C-88ED-CBA329F77C0F}" presName="spacer" presStyleCnt="0"/>
      <dgm:spPr/>
    </dgm:pt>
    <dgm:pt modelId="{255F66CD-BDB9-7C40-BB61-D78BF6B6CCC5}" type="pres">
      <dgm:prSet presAssocID="{8D40A1DB-5C9F-1C46-8EAE-7E831181A9F4}" presName="comp" presStyleCnt="0"/>
      <dgm:spPr/>
    </dgm:pt>
    <dgm:pt modelId="{5E401598-5CE9-4944-BAB4-403FD0E004A5}" type="pres">
      <dgm:prSet presAssocID="{8D40A1DB-5C9F-1C46-8EAE-7E831181A9F4}" presName="box" presStyleLbl="node1" presStyleIdx="1" presStyleCnt="3"/>
      <dgm:spPr/>
    </dgm:pt>
    <dgm:pt modelId="{F5E356DA-C1BF-1547-A216-67C3C81C19EA}" type="pres">
      <dgm:prSet presAssocID="{8D40A1DB-5C9F-1C46-8EAE-7E831181A9F4}" presName="img" presStyleLbl="fgImgPlace1" presStyleIdx="1" presStyleCnt="3" custScaleX="47264"/>
      <dgm:spPr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" b="-1000"/>
          </a:stretch>
        </a:blipFill>
      </dgm:spPr>
    </dgm:pt>
    <dgm:pt modelId="{34AE1A72-0CC5-1E4F-8B55-344C3E5471EE}" type="pres">
      <dgm:prSet presAssocID="{8D40A1DB-5C9F-1C46-8EAE-7E831181A9F4}" presName="text" presStyleLbl="node1" presStyleIdx="1" presStyleCnt="3">
        <dgm:presLayoutVars>
          <dgm:bulletEnabled val="1"/>
        </dgm:presLayoutVars>
      </dgm:prSet>
      <dgm:spPr/>
    </dgm:pt>
    <dgm:pt modelId="{AB4D7540-D506-2A43-ABF1-B19112377DF6}" type="pres">
      <dgm:prSet presAssocID="{D18C4274-792E-9C4B-B8D3-7A0C9853589A}" presName="spacer" presStyleCnt="0"/>
      <dgm:spPr/>
    </dgm:pt>
    <dgm:pt modelId="{B79832AC-1F6E-E84E-BBB4-7D4B3FFA793A}" type="pres">
      <dgm:prSet presAssocID="{CB6F5D42-29A5-394D-B9B3-BC4BBC9FFBE4}" presName="comp" presStyleCnt="0"/>
      <dgm:spPr/>
    </dgm:pt>
    <dgm:pt modelId="{CDB64497-64A2-D74C-8909-3A32DC9F2FED}" type="pres">
      <dgm:prSet presAssocID="{CB6F5D42-29A5-394D-B9B3-BC4BBC9FFBE4}" presName="box" presStyleLbl="node1" presStyleIdx="2" presStyleCnt="3" custLinFactY="2642" custLinFactNeighborY="100000"/>
      <dgm:spPr/>
    </dgm:pt>
    <dgm:pt modelId="{B56C0D73-313C-B743-BEF9-8D0876D7A296}" type="pres">
      <dgm:prSet presAssocID="{CB6F5D42-29A5-394D-B9B3-BC4BBC9FFBE4}" presName="img" presStyleLbl="fgImgPlace1" presStyleIdx="2" presStyleCnt="3" custScaleX="48703" custLinFactNeighborX="-131" custLinFactNeighborY="1721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0745E966-FCFB-7043-90D8-7A7D42ABA15F}" type="pres">
      <dgm:prSet presAssocID="{CB6F5D42-29A5-394D-B9B3-BC4BBC9FFBE4}" presName="text" presStyleLbl="node1" presStyleIdx="2" presStyleCnt="3">
        <dgm:presLayoutVars>
          <dgm:bulletEnabled val="1"/>
        </dgm:presLayoutVars>
      </dgm:prSet>
      <dgm:spPr/>
    </dgm:pt>
  </dgm:ptLst>
  <dgm:cxnLst>
    <dgm:cxn modelId="{EC6E4800-6CBA-AC49-992A-3224E04FEC88}" srcId="{B93E5558-BCD7-8E49-8DB6-CD8883B34486}" destId="{CB6F5D42-29A5-394D-B9B3-BC4BBC9FFBE4}" srcOrd="2" destOrd="0" parTransId="{3EAABDF0-D4DB-F74E-B08A-3697E5A6D770}" sibTransId="{CFDCB609-FAF9-AE4E-8164-1897ED0CBA64}"/>
    <dgm:cxn modelId="{9ADEA81D-90A5-3A4F-8F53-8E6CB8DD9B58}" type="presOf" srcId="{1A8BE5BB-7CE0-1940-B823-B4F994F74653}" destId="{BF475D33-4678-1749-A2DB-60166FBC6740}" srcOrd="1" destOrd="0" presId="urn:microsoft.com/office/officeart/2005/8/layout/vList4"/>
    <dgm:cxn modelId="{A6B2BD1D-3E8D-CC42-AE80-05A1C8187982}" type="presOf" srcId="{8D40A1DB-5C9F-1C46-8EAE-7E831181A9F4}" destId="{5E401598-5CE9-4944-BAB4-403FD0E004A5}" srcOrd="0" destOrd="0" presId="urn:microsoft.com/office/officeart/2005/8/layout/vList4"/>
    <dgm:cxn modelId="{AFF83824-741D-F445-9B00-CA4AFA82907A}" type="presOf" srcId="{CB6F5D42-29A5-394D-B9B3-BC4BBC9FFBE4}" destId="{0745E966-FCFB-7043-90D8-7A7D42ABA15F}" srcOrd="1" destOrd="0" presId="urn:microsoft.com/office/officeart/2005/8/layout/vList4"/>
    <dgm:cxn modelId="{5255E03B-5C18-204B-93C6-083DC9EC6227}" type="presOf" srcId="{8D40A1DB-5C9F-1C46-8EAE-7E831181A9F4}" destId="{34AE1A72-0CC5-1E4F-8B55-344C3E5471EE}" srcOrd="1" destOrd="0" presId="urn:microsoft.com/office/officeart/2005/8/layout/vList4"/>
    <dgm:cxn modelId="{E6A2427E-9D26-BB44-B32F-A8233CD5347A}" type="presOf" srcId="{CB6F5D42-29A5-394D-B9B3-BC4BBC9FFBE4}" destId="{CDB64497-64A2-D74C-8909-3A32DC9F2FED}" srcOrd="0" destOrd="0" presId="urn:microsoft.com/office/officeart/2005/8/layout/vList4"/>
    <dgm:cxn modelId="{717FC686-0C76-1C47-A552-BC9851180CBB}" srcId="{B93E5558-BCD7-8E49-8DB6-CD8883B34486}" destId="{8D40A1DB-5C9F-1C46-8EAE-7E831181A9F4}" srcOrd="1" destOrd="0" parTransId="{D362245C-69EA-9D49-96C8-939867B5653D}" sibTransId="{D18C4274-792E-9C4B-B8D3-7A0C9853589A}"/>
    <dgm:cxn modelId="{3458B687-12E7-AC4E-9A8D-00FF0D2E262C}" type="presOf" srcId="{1A8BE5BB-7CE0-1940-B823-B4F994F74653}" destId="{6C5823DC-382B-E746-8E66-0618124AC49C}" srcOrd="0" destOrd="0" presId="urn:microsoft.com/office/officeart/2005/8/layout/vList4"/>
    <dgm:cxn modelId="{48408DA8-F60F-C94D-9287-7F96B53F1960}" type="presOf" srcId="{B93E5558-BCD7-8E49-8DB6-CD8883B34486}" destId="{A7054FC3-FD07-A34F-8149-791129CBA670}" srcOrd="0" destOrd="0" presId="urn:microsoft.com/office/officeart/2005/8/layout/vList4"/>
    <dgm:cxn modelId="{619314AB-3786-D644-8A03-A5576AAF1BEA}" srcId="{B93E5558-BCD7-8E49-8DB6-CD8883B34486}" destId="{1A8BE5BB-7CE0-1940-B823-B4F994F74653}" srcOrd="0" destOrd="0" parTransId="{D8123E38-E1E8-1941-AF03-5DF129645A35}" sibTransId="{000EFFA2-33E1-EC4C-88ED-CBA329F77C0F}"/>
    <dgm:cxn modelId="{1F693DE9-8617-564A-B116-E308A92683F7}" type="presParOf" srcId="{A7054FC3-FD07-A34F-8149-791129CBA670}" destId="{2FEC2C2F-93B2-AF40-9C62-0AEB0C02C363}" srcOrd="0" destOrd="0" presId="urn:microsoft.com/office/officeart/2005/8/layout/vList4"/>
    <dgm:cxn modelId="{14877BE6-E84F-5C4A-BC2C-48A196562840}" type="presParOf" srcId="{2FEC2C2F-93B2-AF40-9C62-0AEB0C02C363}" destId="{6C5823DC-382B-E746-8E66-0618124AC49C}" srcOrd="0" destOrd="0" presId="urn:microsoft.com/office/officeart/2005/8/layout/vList4"/>
    <dgm:cxn modelId="{F23AAE29-A9F3-9E4A-BFA7-0E95B720F169}" type="presParOf" srcId="{2FEC2C2F-93B2-AF40-9C62-0AEB0C02C363}" destId="{BA13AA36-3ED9-4C49-9188-BB6787EC34A4}" srcOrd="1" destOrd="0" presId="urn:microsoft.com/office/officeart/2005/8/layout/vList4"/>
    <dgm:cxn modelId="{9F4DD577-8540-884A-9370-B08197085C5A}" type="presParOf" srcId="{2FEC2C2F-93B2-AF40-9C62-0AEB0C02C363}" destId="{BF475D33-4678-1749-A2DB-60166FBC6740}" srcOrd="2" destOrd="0" presId="urn:microsoft.com/office/officeart/2005/8/layout/vList4"/>
    <dgm:cxn modelId="{C5107FD2-E47C-FD41-88C0-C80F707944F8}" type="presParOf" srcId="{A7054FC3-FD07-A34F-8149-791129CBA670}" destId="{7BC84989-A52C-A041-8399-CD3E8763B72F}" srcOrd="1" destOrd="0" presId="urn:microsoft.com/office/officeart/2005/8/layout/vList4"/>
    <dgm:cxn modelId="{0257BF4F-0895-1449-86E0-118B7F8AFDC5}" type="presParOf" srcId="{A7054FC3-FD07-A34F-8149-791129CBA670}" destId="{255F66CD-BDB9-7C40-BB61-D78BF6B6CCC5}" srcOrd="2" destOrd="0" presId="urn:microsoft.com/office/officeart/2005/8/layout/vList4"/>
    <dgm:cxn modelId="{9051021B-6A52-D346-8033-5C454ABEE536}" type="presParOf" srcId="{255F66CD-BDB9-7C40-BB61-D78BF6B6CCC5}" destId="{5E401598-5CE9-4944-BAB4-403FD0E004A5}" srcOrd="0" destOrd="0" presId="urn:microsoft.com/office/officeart/2005/8/layout/vList4"/>
    <dgm:cxn modelId="{81A8C457-05AA-E04A-BB07-05375530FE94}" type="presParOf" srcId="{255F66CD-BDB9-7C40-BB61-D78BF6B6CCC5}" destId="{F5E356DA-C1BF-1547-A216-67C3C81C19EA}" srcOrd="1" destOrd="0" presId="urn:microsoft.com/office/officeart/2005/8/layout/vList4"/>
    <dgm:cxn modelId="{F6392C52-AA3F-EB4B-8AB8-CDFD7BAE20AC}" type="presParOf" srcId="{255F66CD-BDB9-7C40-BB61-D78BF6B6CCC5}" destId="{34AE1A72-0CC5-1E4F-8B55-344C3E5471EE}" srcOrd="2" destOrd="0" presId="urn:microsoft.com/office/officeart/2005/8/layout/vList4"/>
    <dgm:cxn modelId="{8A78A1CA-B114-C343-8C93-1CA167CEA397}" type="presParOf" srcId="{A7054FC3-FD07-A34F-8149-791129CBA670}" destId="{AB4D7540-D506-2A43-ABF1-B19112377DF6}" srcOrd="3" destOrd="0" presId="urn:microsoft.com/office/officeart/2005/8/layout/vList4"/>
    <dgm:cxn modelId="{BD612ED5-24B2-DE48-8258-75421C8AF9A0}" type="presParOf" srcId="{A7054FC3-FD07-A34F-8149-791129CBA670}" destId="{B79832AC-1F6E-E84E-BBB4-7D4B3FFA793A}" srcOrd="4" destOrd="0" presId="urn:microsoft.com/office/officeart/2005/8/layout/vList4"/>
    <dgm:cxn modelId="{6B72C61C-ECDE-A04C-B55E-F423B9ECF403}" type="presParOf" srcId="{B79832AC-1F6E-E84E-BBB4-7D4B3FFA793A}" destId="{CDB64497-64A2-D74C-8909-3A32DC9F2FED}" srcOrd="0" destOrd="0" presId="urn:microsoft.com/office/officeart/2005/8/layout/vList4"/>
    <dgm:cxn modelId="{BF887FAB-2EB5-D84A-9472-D2885947B7E5}" type="presParOf" srcId="{B79832AC-1F6E-E84E-BBB4-7D4B3FFA793A}" destId="{B56C0D73-313C-B743-BEF9-8D0876D7A296}" srcOrd="1" destOrd="0" presId="urn:microsoft.com/office/officeart/2005/8/layout/vList4"/>
    <dgm:cxn modelId="{775C9618-4F2C-6F48-A657-4BEF99F90F05}" type="presParOf" srcId="{B79832AC-1F6E-E84E-BBB4-7D4B3FFA793A}" destId="{0745E966-FCFB-7043-90D8-7A7D42ABA15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B895EC-A70D-4FE7-A8FE-76FBC9593C6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FC83F2-E7C6-43FA-A378-DD220664C095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en-US" sz="2400" dirty="0">
              <a:latin typeface="Avenir Book" panose="02000503020000020003" pitchFamily="2" charset="0"/>
            </a:rPr>
            <a:t>Preliminary, cross-sectional analysis</a:t>
          </a:r>
        </a:p>
      </dgm:t>
    </dgm:pt>
    <dgm:pt modelId="{D42F3C22-F8E8-47FE-BF09-99C4084D7D22}" type="parTrans" cxnId="{98ADA9A7-A19A-4B0F-B966-CE233BA6AA28}">
      <dgm:prSet/>
      <dgm:spPr/>
      <dgm:t>
        <a:bodyPr/>
        <a:lstStyle/>
        <a:p>
          <a:pPr>
            <a:lnSpc>
              <a:spcPct val="150000"/>
            </a:lnSpc>
          </a:pPr>
          <a:endParaRPr lang="en-US" sz="2400">
            <a:latin typeface="Avenir Book" panose="02000503020000020003" pitchFamily="2" charset="0"/>
          </a:endParaRPr>
        </a:p>
      </dgm:t>
    </dgm:pt>
    <dgm:pt modelId="{93FC0375-E2CE-4695-AAE3-FFCB1FD2396A}" type="sibTrans" cxnId="{98ADA9A7-A19A-4B0F-B966-CE233BA6AA28}">
      <dgm:prSet/>
      <dgm:spPr/>
      <dgm:t>
        <a:bodyPr/>
        <a:lstStyle/>
        <a:p>
          <a:pPr>
            <a:lnSpc>
              <a:spcPct val="150000"/>
            </a:lnSpc>
          </a:pPr>
          <a:endParaRPr lang="en-US" sz="2400">
            <a:latin typeface="Avenir Book" panose="02000503020000020003" pitchFamily="2" charset="0"/>
          </a:endParaRPr>
        </a:p>
      </dgm:t>
    </dgm:pt>
    <dgm:pt modelId="{BD1A23E6-AAC7-47CC-A2DF-ADA96CD99364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en-US" sz="2400" dirty="0">
              <a:latin typeface="Avenir Book" panose="02000503020000020003" pitchFamily="2" charset="0"/>
            </a:rPr>
            <a:t>Concomitant injuries</a:t>
          </a:r>
        </a:p>
      </dgm:t>
    </dgm:pt>
    <dgm:pt modelId="{E787A0F1-F556-4E5B-BF61-F5B73AA8A29B}" type="parTrans" cxnId="{6E632595-5238-430F-8875-526974E7C497}">
      <dgm:prSet/>
      <dgm:spPr/>
      <dgm:t>
        <a:bodyPr/>
        <a:lstStyle/>
        <a:p>
          <a:pPr>
            <a:lnSpc>
              <a:spcPct val="150000"/>
            </a:lnSpc>
          </a:pPr>
          <a:endParaRPr lang="en-US" sz="2400">
            <a:latin typeface="Avenir Book" panose="02000503020000020003" pitchFamily="2" charset="0"/>
          </a:endParaRPr>
        </a:p>
      </dgm:t>
    </dgm:pt>
    <dgm:pt modelId="{CDD17FAA-293A-433D-A45A-DBFF9B82B426}" type="sibTrans" cxnId="{6E632595-5238-430F-8875-526974E7C497}">
      <dgm:prSet/>
      <dgm:spPr/>
      <dgm:t>
        <a:bodyPr/>
        <a:lstStyle/>
        <a:p>
          <a:pPr>
            <a:lnSpc>
              <a:spcPct val="150000"/>
            </a:lnSpc>
          </a:pPr>
          <a:endParaRPr lang="en-US" sz="2400">
            <a:latin typeface="Avenir Book" panose="02000503020000020003" pitchFamily="2" charset="0"/>
          </a:endParaRPr>
        </a:p>
      </dgm:t>
    </dgm:pt>
    <dgm:pt modelId="{2BA617C0-A60A-43F0-A77C-278EF17898A0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en-US" sz="2400" dirty="0">
              <a:latin typeface="Avenir Book" panose="02000503020000020003" pitchFamily="2" charset="0"/>
            </a:rPr>
            <a:t>ACLR and graft type</a:t>
          </a:r>
        </a:p>
      </dgm:t>
    </dgm:pt>
    <dgm:pt modelId="{85F09C8E-0B71-41D5-AABB-52FC9F168292}" type="parTrans" cxnId="{4E6D1C53-F6D6-4C92-820E-59284BFE5E98}">
      <dgm:prSet/>
      <dgm:spPr/>
      <dgm:t>
        <a:bodyPr/>
        <a:lstStyle/>
        <a:p>
          <a:pPr>
            <a:lnSpc>
              <a:spcPct val="150000"/>
            </a:lnSpc>
          </a:pPr>
          <a:endParaRPr lang="en-US" sz="2400">
            <a:latin typeface="Avenir Book" panose="02000503020000020003" pitchFamily="2" charset="0"/>
          </a:endParaRPr>
        </a:p>
      </dgm:t>
    </dgm:pt>
    <dgm:pt modelId="{2C22D29E-B3CE-4463-8935-F361EF13EC2B}" type="sibTrans" cxnId="{4E6D1C53-F6D6-4C92-820E-59284BFE5E98}">
      <dgm:prSet/>
      <dgm:spPr/>
      <dgm:t>
        <a:bodyPr/>
        <a:lstStyle/>
        <a:p>
          <a:pPr>
            <a:lnSpc>
              <a:spcPct val="150000"/>
            </a:lnSpc>
          </a:pPr>
          <a:endParaRPr lang="en-US" sz="2400">
            <a:latin typeface="Avenir Book" panose="02000503020000020003" pitchFamily="2" charset="0"/>
          </a:endParaRPr>
        </a:p>
      </dgm:t>
    </dgm:pt>
    <dgm:pt modelId="{100F56F4-BE99-5448-818E-3AE328B86E4F}" type="pres">
      <dgm:prSet presAssocID="{DAB895EC-A70D-4FE7-A8FE-76FBC9593C6F}" presName="vert0" presStyleCnt="0">
        <dgm:presLayoutVars>
          <dgm:dir/>
          <dgm:animOne val="branch"/>
          <dgm:animLvl val="lvl"/>
        </dgm:presLayoutVars>
      </dgm:prSet>
      <dgm:spPr/>
    </dgm:pt>
    <dgm:pt modelId="{A1AB2170-1255-FC47-908C-88B32D703263}" type="pres">
      <dgm:prSet presAssocID="{39FC83F2-E7C6-43FA-A378-DD220664C095}" presName="thickLine" presStyleLbl="alignNode1" presStyleIdx="0" presStyleCnt="3"/>
      <dgm:spPr/>
    </dgm:pt>
    <dgm:pt modelId="{158966AA-DD3E-784C-9CC0-3AB9EBFF9864}" type="pres">
      <dgm:prSet presAssocID="{39FC83F2-E7C6-43FA-A378-DD220664C095}" presName="horz1" presStyleCnt="0"/>
      <dgm:spPr/>
    </dgm:pt>
    <dgm:pt modelId="{AB37F683-C2F3-F446-A307-1F6C9CAF2806}" type="pres">
      <dgm:prSet presAssocID="{39FC83F2-E7C6-43FA-A378-DD220664C095}" presName="tx1" presStyleLbl="revTx" presStyleIdx="0" presStyleCnt="3"/>
      <dgm:spPr/>
    </dgm:pt>
    <dgm:pt modelId="{4A885428-22B2-2343-992F-74AD975F5C7F}" type="pres">
      <dgm:prSet presAssocID="{39FC83F2-E7C6-43FA-A378-DD220664C095}" presName="vert1" presStyleCnt="0"/>
      <dgm:spPr/>
    </dgm:pt>
    <dgm:pt modelId="{011505E7-A47A-254D-817D-C39BDF31046A}" type="pres">
      <dgm:prSet presAssocID="{BD1A23E6-AAC7-47CC-A2DF-ADA96CD99364}" presName="thickLine" presStyleLbl="alignNode1" presStyleIdx="1" presStyleCnt="3"/>
      <dgm:spPr/>
    </dgm:pt>
    <dgm:pt modelId="{5A391119-50DC-3B49-92B9-3017B3B593C4}" type="pres">
      <dgm:prSet presAssocID="{BD1A23E6-AAC7-47CC-A2DF-ADA96CD99364}" presName="horz1" presStyleCnt="0"/>
      <dgm:spPr/>
    </dgm:pt>
    <dgm:pt modelId="{54842C29-6477-A940-A981-9038A3BDE701}" type="pres">
      <dgm:prSet presAssocID="{BD1A23E6-AAC7-47CC-A2DF-ADA96CD99364}" presName="tx1" presStyleLbl="revTx" presStyleIdx="1" presStyleCnt="3"/>
      <dgm:spPr/>
    </dgm:pt>
    <dgm:pt modelId="{7B2D0B58-E5FE-5346-B882-01DD98BAD53E}" type="pres">
      <dgm:prSet presAssocID="{BD1A23E6-AAC7-47CC-A2DF-ADA96CD99364}" presName="vert1" presStyleCnt="0"/>
      <dgm:spPr/>
    </dgm:pt>
    <dgm:pt modelId="{27A82F6E-2E48-3445-B69C-A4B863511C70}" type="pres">
      <dgm:prSet presAssocID="{2BA617C0-A60A-43F0-A77C-278EF17898A0}" presName="thickLine" presStyleLbl="alignNode1" presStyleIdx="2" presStyleCnt="3"/>
      <dgm:spPr/>
    </dgm:pt>
    <dgm:pt modelId="{45D7351C-74D7-B743-81AF-ABCF5D25AE9F}" type="pres">
      <dgm:prSet presAssocID="{2BA617C0-A60A-43F0-A77C-278EF17898A0}" presName="horz1" presStyleCnt="0"/>
      <dgm:spPr/>
    </dgm:pt>
    <dgm:pt modelId="{416ACEA3-1EB9-5948-B49F-043C37C7294F}" type="pres">
      <dgm:prSet presAssocID="{2BA617C0-A60A-43F0-A77C-278EF17898A0}" presName="tx1" presStyleLbl="revTx" presStyleIdx="2" presStyleCnt="3"/>
      <dgm:spPr/>
    </dgm:pt>
    <dgm:pt modelId="{04807832-5CC0-2C44-BB90-3451DEF18796}" type="pres">
      <dgm:prSet presAssocID="{2BA617C0-A60A-43F0-A77C-278EF17898A0}" presName="vert1" presStyleCnt="0"/>
      <dgm:spPr/>
    </dgm:pt>
  </dgm:ptLst>
  <dgm:cxnLst>
    <dgm:cxn modelId="{F69D6008-7130-764D-813B-3DC321D5C239}" type="presOf" srcId="{39FC83F2-E7C6-43FA-A378-DD220664C095}" destId="{AB37F683-C2F3-F446-A307-1F6C9CAF2806}" srcOrd="0" destOrd="0" presId="urn:microsoft.com/office/officeart/2008/layout/LinedList"/>
    <dgm:cxn modelId="{9DDCD221-9B04-4941-B74D-D58A4DB61C76}" type="presOf" srcId="{BD1A23E6-AAC7-47CC-A2DF-ADA96CD99364}" destId="{54842C29-6477-A940-A981-9038A3BDE701}" srcOrd="0" destOrd="0" presId="urn:microsoft.com/office/officeart/2008/layout/LinedList"/>
    <dgm:cxn modelId="{13D28A25-7C00-DF45-930C-A0C4CEB1C540}" type="presOf" srcId="{2BA617C0-A60A-43F0-A77C-278EF17898A0}" destId="{416ACEA3-1EB9-5948-B49F-043C37C7294F}" srcOrd="0" destOrd="0" presId="urn:microsoft.com/office/officeart/2008/layout/LinedList"/>
    <dgm:cxn modelId="{4E6D1C53-F6D6-4C92-820E-59284BFE5E98}" srcId="{DAB895EC-A70D-4FE7-A8FE-76FBC9593C6F}" destId="{2BA617C0-A60A-43F0-A77C-278EF17898A0}" srcOrd="2" destOrd="0" parTransId="{85F09C8E-0B71-41D5-AABB-52FC9F168292}" sibTransId="{2C22D29E-B3CE-4463-8935-F361EF13EC2B}"/>
    <dgm:cxn modelId="{6E632595-5238-430F-8875-526974E7C497}" srcId="{DAB895EC-A70D-4FE7-A8FE-76FBC9593C6F}" destId="{BD1A23E6-AAC7-47CC-A2DF-ADA96CD99364}" srcOrd="1" destOrd="0" parTransId="{E787A0F1-F556-4E5B-BF61-F5B73AA8A29B}" sibTransId="{CDD17FAA-293A-433D-A45A-DBFF9B82B426}"/>
    <dgm:cxn modelId="{C99A819B-0A5A-2245-8C53-545CC2E2DE7F}" type="presOf" srcId="{DAB895EC-A70D-4FE7-A8FE-76FBC9593C6F}" destId="{100F56F4-BE99-5448-818E-3AE328B86E4F}" srcOrd="0" destOrd="0" presId="urn:microsoft.com/office/officeart/2008/layout/LinedList"/>
    <dgm:cxn modelId="{98ADA9A7-A19A-4B0F-B966-CE233BA6AA28}" srcId="{DAB895EC-A70D-4FE7-A8FE-76FBC9593C6F}" destId="{39FC83F2-E7C6-43FA-A378-DD220664C095}" srcOrd="0" destOrd="0" parTransId="{D42F3C22-F8E8-47FE-BF09-99C4084D7D22}" sibTransId="{93FC0375-E2CE-4695-AAE3-FFCB1FD2396A}"/>
    <dgm:cxn modelId="{9BA02CD8-8F08-964A-B7C3-CCECF89FB253}" type="presParOf" srcId="{100F56F4-BE99-5448-818E-3AE328B86E4F}" destId="{A1AB2170-1255-FC47-908C-88B32D703263}" srcOrd="0" destOrd="0" presId="urn:microsoft.com/office/officeart/2008/layout/LinedList"/>
    <dgm:cxn modelId="{E60C49C3-1ED2-254E-A6C6-BD2615B718DB}" type="presParOf" srcId="{100F56F4-BE99-5448-818E-3AE328B86E4F}" destId="{158966AA-DD3E-784C-9CC0-3AB9EBFF9864}" srcOrd="1" destOrd="0" presId="urn:microsoft.com/office/officeart/2008/layout/LinedList"/>
    <dgm:cxn modelId="{33E732BF-61D4-4C45-842B-89A6F01151CD}" type="presParOf" srcId="{158966AA-DD3E-784C-9CC0-3AB9EBFF9864}" destId="{AB37F683-C2F3-F446-A307-1F6C9CAF2806}" srcOrd="0" destOrd="0" presId="urn:microsoft.com/office/officeart/2008/layout/LinedList"/>
    <dgm:cxn modelId="{6D2E7522-DA48-5341-A1F8-FA9062AC0EAF}" type="presParOf" srcId="{158966AA-DD3E-784C-9CC0-3AB9EBFF9864}" destId="{4A885428-22B2-2343-992F-74AD975F5C7F}" srcOrd="1" destOrd="0" presId="urn:microsoft.com/office/officeart/2008/layout/LinedList"/>
    <dgm:cxn modelId="{A3339986-7F2B-9840-8A72-B80C8204EAF9}" type="presParOf" srcId="{100F56F4-BE99-5448-818E-3AE328B86E4F}" destId="{011505E7-A47A-254D-817D-C39BDF31046A}" srcOrd="2" destOrd="0" presId="urn:microsoft.com/office/officeart/2008/layout/LinedList"/>
    <dgm:cxn modelId="{1A84C559-7F55-3647-A19C-25771A4931F6}" type="presParOf" srcId="{100F56F4-BE99-5448-818E-3AE328B86E4F}" destId="{5A391119-50DC-3B49-92B9-3017B3B593C4}" srcOrd="3" destOrd="0" presId="urn:microsoft.com/office/officeart/2008/layout/LinedList"/>
    <dgm:cxn modelId="{C89257D3-0D93-FB47-81F1-ACDFE6DBA800}" type="presParOf" srcId="{5A391119-50DC-3B49-92B9-3017B3B593C4}" destId="{54842C29-6477-A940-A981-9038A3BDE701}" srcOrd="0" destOrd="0" presId="urn:microsoft.com/office/officeart/2008/layout/LinedList"/>
    <dgm:cxn modelId="{9900C10A-A694-6748-B393-0CD89709D0BB}" type="presParOf" srcId="{5A391119-50DC-3B49-92B9-3017B3B593C4}" destId="{7B2D0B58-E5FE-5346-B882-01DD98BAD53E}" srcOrd="1" destOrd="0" presId="urn:microsoft.com/office/officeart/2008/layout/LinedList"/>
    <dgm:cxn modelId="{9AE9D5C4-48B6-854D-BE9B-A30E9C9D25AF}" type="presParOf" srcId="{100F56F4-BE99-5448-818E-3AE328B86E4F}" destId="{27A82F6E-2E48-3445-B69C-A4B863511C70}" srcOrd="4" destOrd="0" presId="urn:microsoft.com/office/officeart/2008/layout/LinedList"/>
    <dgm:cxn modelId="{58B86F84-06D4-5241-93B4-27DEF8A585D3}" type="presParOf" srcId="{100F56F4-BE99-5448-818E-3AE328B86E4F}" destId="{45D7351C-74D7-B743-81AF-ABCF5D25AE9F}" srcOrd="5" destOrd="0" presId="urn:microsoft.com/office/officeart/2008/layout/LinedList"/>
    <dgm:cxn modelId="{E35C88D9-B88D-6749-9A8C-43AD64B10EB7}" type="presParOf" srcId="{45D7351C-74D7-B743-81AF-ABCF5D25AE9F}" destId="{416ACEA3-1EB9-5948-B49F-043C37C7294F}" srcOrd="0" destOrd="0" presId="urn:microsoft.com/office/officeart/2008/layout/LinedList"/>
    <dgm:cxn modelId="{D332594F-3503-0A44-A8BF-80EF089FCB8A}" type="presParOf" srcId="{45D7351C-74D7-B743-81AF-ABCF5D25AE9F}" destId="{04807832-5CC0-2C44-BB90-3451DEF1879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99CE8F-3C5F-0F41-BF75-B29BE0F67BF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19EC36-049A-7140-BC22-F9B3EDAEB1CA}">
      <dgm:prSet custT="1"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n-US" sz="2400" b="0" i="0"/>
            <a:t>Clinical conversation with pediatric ACLR patients/parents primarily focuses on return-to-sport</a:t>
          </a:r>
          <a:endParaRPr lang="en-US" sz="2400"/>
        </a:p>
      </dgm:t>
    </dgm:pt>
    <dgm:pt modelId="{E519732E-784E-C941-97BC-FFBF348EBDB1}" type="parTrans" cxnId="{9FBD7E7D-BE66-8D46-8C14-34990560C3D1}">
      <dgm:prSet/>
      <dgm:spPr/>
      <dgm:t>
        <a:bodyPr/>
        <a:lstStyle/>
        <a:p>
          <a:endParaRPr lang="en-US" sz="2400"/>
        </a:p>
      </dgm:t>
    </dgm:pt>
    <dgm:pt modelId="{A9ACEF09-44B8-C940-989E-63F58951D183}" type="sibTrans" cxnId="{9FBD7E7D-BE66-8D46-8C14-34990560C3D1}">
      <dgm:prSet/>
      <dgm:spPr/>
      <dgm:t>
        <a:bodyPr/>
        <a:lstStyle/>
        <a:p>
          <a:endParaRPr lang="en-US" sz="2400"/>
        </a:p>
      </dgm:t>
    </dgm:pt>
    <dgm:pt modelId="{F1F10F76-E5E6-594F-B913-4827B5453CB3}">
      <dgm:prSet custT="1"/>
      <dgm:spPr/>
      <dgm:t>
        <a:bodyPr/>
        <a:lstStyle/>
        <a:p>
          <a:r>
            <a:rPr lang="en-US" sz="2400" b="0" i="0"/>
            <a:t>Long-term consequences are unknown</a:t>
          </a:r>
          <a:endParaRPr lang="en-US" sz="2400"/>
        </a:p>
      </dgm:t>
    </dgm:pt>
    <dgm:pt modelId="{3659E74E-A513-B348-ADEB-2795E4736C7D}" type="parTrans" cxnId="{D3920061-67EB-964A-A4B1-6E64DD7E3037}">
      <dgm:prSet/>
      <dgm:spPr/>
      <dgm:t>
        <a:bodyPr/>
        <a:lstStyle/>
        <a:p>
          <a:endParaRPr lang="en-US" sz="2400"/>
        </a:p>
      </dgm:t>
    </dgm:pt>
    <dgm:pt modelId="{A5F42EBD-2CB0-1646-A80C-00B29A21D368}" type="sibTrans" cxnId="{D3920061-67EB-964A-A4B1-6E64DD7E3037}">
      <dgm:prSet/>
      <dgm:spPr/>
      <dgm:t>
        <a:bodyPr/>
        <a:lstStyle/>
        <a:p>
          <a:endParaRPr lang="en-US" sz="2400"/>
        </a:p>
      </dgm:t>
    </dgm:pt>
    <dgm:pt modelId="{C2E36A75-2A47-504E-BB78-0709E7E43B20}">
      <dgm:prSet custT="1"/>
      <dgm:spPr/>
      <dgm:t>
        <a:bodyPr/>
        <a:lstStyle/>
        <a:p>
          <a:r>
            <a:rPr lang="en-US" sz="2400" b="0" i="0" dirty="0"/>
            <a:t>Determine link between unique biomechanical profiles and clinically relevant knee symptoms</a:t>
          </a:r>
          <a:endParaRPr lang="en-US" sz="2400" dirty="0"/>
        </a:p>
      </dgm:t>
    </dgm:pt>
    <dgm:pt modelId="{9EBB8BA0-0849-5C4A-818D-B72D218EC12F}" type="parTrans" cxnId="{59D9CC81-ED8A-8C41-86B9-022227C46E7E}">
      <dgm:prSet/>
      <dgm:spPr/>
      <dgm:t>
        <a:bodyPr/>
        <a:lstStyle/>
        <a:p>
          <a:endParaRPr lang="en-US" sz="2400"/>
        </a:p>
      </dgm:t>
    </dgm:pt>
    <dgm:pt modelId="{B3F0F1FA-9FD9-D446-829D-679EF4A90AD3}" type="sibTrans" cxnId="{59D9CC81-ED8A-8C41-86B9-022227C46E7E}">
      <dgm:prSet/>
      <dgm:spPr/>
      <dgm:t>
        <a:bodyPr/>
        <a:lstStyle/>
        <a:p>
          <a:endParaRPr lang="en-US" sz="2400"/>
        </a:p>
      </dgm:t>
    </dgm:pt>
    <dgm:pt modelId="{8C0568A3-E05B-DA4E-9DCB-C080193D4AA5}">
      <dgm:prSet custT="1"/>
      <dgm:spPr/>
      <dgm:t>
        <a:bodyPr/>
        <a:lstStyle/>
        <a:p>
          <a:r>
            <a:rPr lang="en-US" sz="2400" b="0" i="0"/>
            <a:t>No research has assessed factors associated with poor outcomes in adults</a:t>
          </a:r>
          <a:endParaRPr lang="en-US" sz="2400"/>
        </a:p>
      </dgm:t>
    </dgm:pt>
    <dgm:pt modelId="{6E005479-FFF1-4746-A1E5-8AD55F5292B2}" type="parTrans" cxnId="{C12C9AA1-849D-2B4E-8030-CA7FA88A48CE}">
      <dgm:prSet/>
      <dgm:spPr/>
      <dgm:t>
        <a:bodyPr/>
        <a:lstStyle/>
        <a:p>
          <a:endParaRPr lang="en-US" sz="2400"/>
        </a:p>
      </dgm:t>
    </dgm:pt>
    <dgm:pt modelId="{3ECBD637-2DCA-434F-9938-74B3BEDCC0CE}" type="sibTrans" cxnId="{C12C9AA1-849D-2B4E-8030-CA7FA88A48CE}">
      <dgm:prSet/>
      <dgm:spPr/>
      <dgm:t>
        <a:bodyPr/>
        <a:lstStyle/>
        <a:p>
          <a:endParaRPr lang="en-US" sz="2400"/>
        </a:p>
      </dgm:t>
    </dgm:pt>
    <dgm:pt modelId="{378151C4-2AF9-5644-A0DA-8F0215E72011}" type="pres">
      <dgm:prSet presAssocID="{A999CE8F-3C5F-0F41-BF75-B29BE0F67BF8}" presName="linear" presStyleCnt="0">
        <dgm:presLayoutVars>
          <dgm:dir/>
          <dgm:resizeHandles val="exact"/>
        </dgm:presLayoutVars>
      </dgm:prSet>
      <dgm:spPr/>
    </dgm:pt>
    <dgm:pt modelId="{FFE8F653-C6A3-0E4D-B628-DDCCA0CD7014}" type="pres">
      <dgm:prSet presAssocID="{4119EC36-049A-7140-BC22-F9B3EDAEB1CA}" presName="comp" presStyleCnt="0"/>
      <dgm:spPr/>
    </dgm:pt>
    <dgm:pt modelId="{914F5E07-F05A-4841-96A1-0EE77B433224}" type="pres">
      <dgm:prSet presAssocID="{4119EC36-049A-7140-BC22-F9B3EDAEB1CA}" presName="box" presStyleLbl="node1" presStyleIdx="0" presStyleCnt="4"/>
      <dgm:spPr/>
    </dgm:pt>
    <dgm:pt modelId="{98F9A0C4-501D-0B47-903B-471DCFB73CF5}" type="pres">
      <dgm:prSet presAssocID="{4119EC36-049A-7140-BC22-F9B3EDAEB1CA}" presName="img" presStyleLbl="fgImgPlace1" presStyleIdx="0" presStyleCnt="4" custScaleX="41531" custScaleY="72689" custLinFactNeighborY="-362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4000" b="-24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 outline"/>
        </a:ext>
      </dgm:extLst>
    </dgm:pt>
    <dgm:pt modelId="{8B403C97-6E78-AA4A-AECB-C5A8904DD610}" type="pres">
      <dgm:prSet presAssocID="{4119EC36-049A-7140-BC22-F9B3EDAEB1CA}" presName="text" presStyleLbl="node1" presStyleIdx="0" presStyleCnt="4">
        <dgm:presLayoutVars>
          <dgm:bulletEnabled val="1"/>
        </dgm:presLayoutVars>
      </dgm:prSet>
      <dgm:spPr/>
    </dgm:pt>
    <dgm:pt modelId="{19B77926-D2D3-1B4B-9F6E-4A59AF310770}" type="pres">
      <dgm:prSet presAssocID="{A9ACEF09-44B8-C940-989E-63F58951D183}" presName="spacer" presStyleCnt="0"/>
      <dgm:spPr/>
    </dgm:pt>
    <dgm:pt modelId="{A12361A6-8914-4D41-BE2C-28D043DBC300}" type="pres">
      <dgm:prSet presAssocID="{F1F10F76-E5E6-594F-B913-4827B5453CB3}" presName="comp" presStyleCnt="0"/>
      <dgm:spPr/>
    </dgm:pt>
    <dgm:pt modelId="{8D9A5340-754E-594B-8A88-4AF492A9C00E}" type="pres">
      <dgm:prSet presAssocID="{F1F10F76-E5E6-594F-B913-4827B5453CB3}" presName="box" presStyleLbl="node1" presStyleIdx="1" presStyleCnt="4"/>
      <dgm:spPr/>
    </dgm:pt>
    <dgm:pt modelId="{F75AB200-20A1-ED43-A99E-AB1D5C93A61A}" type="pres">
      <dgm:prSet presAssocID="{F1F10F76-E5E6-594F-B913-4827B5453CB3}" presName="img" presStyleLbl="fgImgPlace1" presStyleIdx="1" presStyleCnt="4" custScaleX="53191" custScaleY="8114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35000" b="-3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Question Mark outline"/>
        </a:ext>
      </dgm:extLst>
    </dgm:pt>
    <dgm:pt modelId="{11859DC1-870B-E544-8CEA-B85593467253}" type="pres">
      <dgm:prSet presAssocID="{F1F10F76-E5E6-594F-B913-4827B5453CB3}" presName="text" presStyleLbl="node1" presStyleIdx="1" presStyleCnt="4">
        <dgm:presLayoutVars>
          <dgm:bulletEnabled val="1"/>
        </dgm:presLayoutVars>
      </dgm:prSet>
      <dgm:spPr/>
    </dgm:pt>
    <dgm:pt modelId="{7F3A3C94-B4FC-5D43-AF67-92333A71F21D}" type="pres">
      <dgm:prSet presAssocID="{A5F42EBD-2CB0-1646-A80C-00B29A21D368}" presName="spacer" presStyleCnt="0"/>
      <dgm:spPr/>
    </dgm:pt>
    <dgm:pt modelId="{4A60F933-CE83-A948-A328-32D89157BABE}" type="pres">
      <dgm:prSet presAssocID="{C2E36A75-2A47-504E-BB78-0709E7E43B20}" presName="comp" presStyleCnt="0"/>
      <dgm:spPr/>
    </dgm:pt>
    <dgm:pt modelId="{BC9E2477-E237-A14F-B318-CFD9FD40B925}" type="pres">
      <dgm:prSet presAssocID="{C2E36A75-2A47-504E-BB78-0709E7E43B20}" presName="box" presStyleLbl="node1" presStyleIdx="2" presStyleCnt="4"/>
      <dgm:spPr/>
    </dgm:pt>
    <dgm:pt modelId="{5025657B-BA6E-EF44-BC7C-98037BECBFE5}" type="pres">
      <dgm:prSet presAssocID="{C2E36A75-2A47-504E-BB78-0709E7E43B20}" presName="img" presStyleLbl="fgImgPlace1" presStyleIdx="2" presStyleCnt="4" custScaleX="48747" custScaleY="10893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3000" b="-13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ipboard with solid fill"/>
        </a:ext>
      </dgm:extLst>
    </dgm:pt>
    <dgm:pt modelId="{0E372092-9C7D-3B4A-B029-625CAC07D069}" type="pres">
      <dgm:prSet presAssocID="{C2E36A75-2A47-504E-BB78-0709E7E43B20}" presName="text" presStyleLbl="node1" presStyleIdx="2" presStyleCnt="4">
        <dgm:presLayoutVars>
          <dgm:bulletEnabled val="1"/>
        </dgm:presLayoutVars>
      </dgm:prSet>
      <dgm:spPr/>
    </dgm:pt>
    <dgm:pt modelId="{D7FF7B2E-9E0D-7644-AAEE-D78F7231EAF2}" type="pres">
      <dgm:prSet presAssocID="{B3F0F1FA-9FD9-D446-829D-679EF4A90AD3}" presName="spacer" presStyleCnt="0"/>
      <dgm:spPr/>
    </dgm:pt>
    <dgm:pt modelId="{CF584D65-2DC2-364C-802B-E7D473A9CA19}" type="pres">
      <dgm:prSet presAssocID="{8C0568A3-E05B-DA4E-9DCB-C080193D4AA5}" presName="comp" presStyleCnt="0"/>
      <dgm:spPr/>
    </dgm:pt>
    <dgm:pt modelId="{2FE69602-CCF6-9746-9DE9-9269D904013B}" type="pres">
      <dgm:prSet presAssocID="{8C0568A3-E05B-DA4E-9DCB-C080193D4AA5}" presName="box" presStyleLbl="node1" presStyleIdx="3" presStyleCnt="4"/>
      <dgm:spPr/>
    </dgm:pt>
    <dgm:pt modelId="{2046817C-D21A-C140-91C5-ED559D0C443F}" type="pres">
      <dgm:prSet presAssocID="{8C0568A3-E05B-DA4E-9DCB-C080193D4AA5}" presName="img" presStyleLbl="fgImgPlace1" presStyleIdx="3" presStyleCnt="4" custScaleX="33469" custScaleY="79139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5000" b="-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 dropper with solid fill"/>
        </a:ext>
      </dgm:extLst>
    </dgm:pt>
    <dgm:pt modelId="{D697E0DD-0F86-7A4C-B1C1-0224CE1F764F}" type="pres">
      <dgm:prSet presAssocID="{8C0568A3-E05B-DA4E-9DCB-C080193D4AA5}" presName="text" presStyleLbl="node1" presStyleIdx="3" presStyleCnt="4">
        <dgm:presLayoutVars>
          <dgm:bulletEnabled val="1"/>
        </dgm:presLayoutVars>
      </dgm:prSet>
      <dgm:spPr/>
    </dgm:pt>
  </dgm:ptLst>
  <dgm:cxnLst>
    <dgm:cxn modelId="{C1137728-CFE0-774D-A71C-C1A265A4F652}" type="presOf" srcId="{C2E36A75-2A47-504E-BB78-0709E7E43B20}" destId="{BC9E2477-E237-A14F-B318-CFD9FD40B925}" srcOrd="0" destOrd="0" presId="urn:microsoft.com/office/officeart/2005/8/layout/vList4"/>
    <dgm:cxn modelId="{D3920061-67EB-964A-A4B1-6E64DD7E3037}" srcId="{A999CE8F-3C5F-0F41-BF75-B29BE0F67BF8}" destId="{F1F10F76-E5E6-594F-B913-4827B5453CB3}" srcOrd="1" destOrd="0" parTransId="{3659E74E-A513-B348-ADEB-2795E4736C7D}" sibTransId="{A5F42EBD-2CB0-1646-A80C-00B29A21D368}"/>
    <dgm:cxn modelId="{3B1C1E6F-1D13-7D49-AF42-CC1B14232311}" type="presOf" srcId="{C2E36A75-2A47-504E-BB78-0709E7E43B20}" destId="{0E372092-9C7D-3B4A-B029-625CAC07D069}" srcOrd="1" destOrd="0" presId="urn:microsoft.com/office/officeart/2005/8/layout/vList4"/>
    <dgm:cxn modelId="{9FBD7E7D-BE66-8D46-8C14-34990560C3D1}" srcId="{A999CE8F-3C5F-0F41-BF75-B29BE0F67BF8}" destId="{4119EC36-049A-7140-BC22-F9B3EDAEB1CA}" srcOrd="0" destOrd="0" parTransId="{E519732E-784E-C941-97BC-FFBF348EBDB1}" sibTransId="{A9ACEF09-44B8-C940-989E-63F58951D183}"/>
    <dgm:cxn modelId="{4BB8547E-C015-D748-9725-5ACEAB456627}" type="presOf" srcId="{8C0568A3-E05B-DA4E-9DCB-C080193D4AA5}" destId="{2FE69602-CCF6-9746-9DE9-9269D904013B}" srcOrd="0" destOrd="0" presId="urn:microsoft.com/office/officeart/2005/8/layout/vList4"/>
    <dgm:cxn modelId="{59D9CC81-ED8A-8C41-86B9-022227C46E7E}" srcId="{A999CE8F-3C5F-0F41-BF75-B29BE0F67BF8}" destId="{C2E36A75-2A47-504E-BB78-0709E7E43B20}" srcOrd="2" destOrd="0" parTransId="{9EBB8BA0-0849-5C4A-818D-B72D218EC12F}" sibTransId="{B3F0F1FA-9FD9-D446-829D-679EF4A90AD3}"/>
    <dgm:cxn modelId="{4B722597-B20B-8445-A213-CB5197381607}" type="presOf" srcId="{8C0568A3-E05B-DA4E-9DCB-C080193D4AA5}" destId="{D697E0DD-0F86-7A4C-B1C1-0224CE1F764F}" srcOrd="1" destOrd="0" presId="urn:microsoft.com/office/officeart/2005/8/layout/vList4"/>
    <dgm:cxn modelId="{C12C9AA1-849D-2B4E-8030-CA7FA88A48CE}" srcId="{A999CE8F-3C5F-0F41-BF75-B29BE0F67BF8}" destId="{8C0568A3-E05B-DA4E-9DCB-C080193D4AA5}" srcOrd="3" destOrd="0" parTransId="{6E005479-FFF1-4746-A1E5-8AD55F5292B2}" sibTransId="{3ECBD637-2DCA-434F-9938-74B3BEDCC0CE}"/>
    <dgm:cxn modelId="{A039B3A4-6703-6C4A-B9C5-49AF6EA273BC}" type="presOf" srcId="{F1F10F76-E5E6-594F-B913-4827B5453CB3}" destId="{11859DC1-870B-E544-8CEA-B85593467253}" srcOrd="1" destOrd="0" presId="urn:microsoft.com/office/officeart/2005/8/layout/vList4"/>
    <dgm:cxn modelId="{24E0E9A4-5A17-074D-9555-00FA92020C0A}" type="presOf" srcId="{F1F10F76-E5E6-594F-B913-4827B5453CB3}" destId="{8D9A5340-754E-594B-8A88-4AF492A9C00E}" srcOrd="0" destOrd="0" presId="urn:microsoft.com/office/officeart/2005/8/layout/vList4"/>
    <dgm:cxn modelId="{9B749EB5-2D18-0245-B127-5F81EC249D88}" type="presOf" srcId="{4119EC36-049A-7140-BC22-F9B3EDAEB1CA}" destId="{8B403C97-6E78-AA4A-AECB-C5A8904DD610}" srcOrd="1" destOrd="0" presId="urn:microsoft.com/office/officeart/2005/8/layout/vList4"/>
    <dgm:cxn modelId="{655AB5C6-6E63-5B48-A876-9435392D8288}" type="presOf" srcId="{4119EC36-049A-7140-BC22-F9B3EDAEB1CA}" destId="{914F5E07-F05A-4841-96A1-0EE77B433224}" srcOrd="0" destOrd="0" presId="urn:microsoft.com/office/officeart/2005/8/layout/vList4"/>
    <dgm:cxn modelId="{DA67CCE4-4AF3-2D43-B5BF-1F3357CD613B}" type="presOf" srcId="{A999CE8F-3C5F-0F41-BF75-B29BE0F67BF8}" destId="{378151C4-2AF9-5644-A0DA-8F0215E72011}" srcOrd="0" destOrd="0" presId="urn:microsoft.com/office/officeart/2005/8/layout/vList4"/>
    <dgm:cxn modelId="{0C1761B3-44C1-8944-BC4C-EA09F298D909}" type="presParOf" srcId="{378151C4-2AF9-5644-A0DA-8F0215E72011}" destId="{FFE8F653-C6A3-0E4D-B628-DDCCA0CD7014}" srcOrd="0" destOrd="0" presId="urn:microsoft.com/office/officeart/2005/8/layout/vList4"/>
    <dgm:cxn modelId="{14C6D493-5D05-4343-98CF-4A491AD86809}" type="presParOf" srcId="{FFE8F653-C6A3-0E4D-B628-DDCCA0CD7014}" destId="{914F5E07-F05A-4841-96A1-0EE77B433224}" srcOrd="0" destOrd="0" presId="urn:microsoft.com/office/officeart/2005/8/layout/vList4"/>
    <dgm:cxn modelId="{5FA1A9D3-1B44-E445-9A51-B5CCD5609659}" type="presParOf" srcId="{FFE8F653-C6A3-0E4D-B628-DDCCA0CD7014}" destId="{98F9A0C4-501D-0B47-903B-471DCFB73CF5}" srcOrd="1" destOrd="0" presId="urn:microsoft.com/office/officeart/2005/8/layout/vList4"/>
    <dgm:cxn modelId="{53516A83-246E-FA46-8331-6D3382AAD070}" type="presParOf" srcId="{FFE8F653-C6A3-0E4D-B628-DDCCA0CD7014}" destId="{8B403C97-6E78-AA4A-AECB-C5A8904DD610}" srcOrd="2" destOrd="0" presId="urn:microsoft.com/office/officeart/2005/8/layout/vList4"/>
    <dgm:cxn modelId="{13CCE69E-10CE-B040-B8C9-A8BE2EF97B86}" type="presParOf" srcId="{378151C4-2AF9-5644-A0DA-8F0215E72011}" destId="{19B77926-D2D3-1B4B-9F6E-4A59AF310770}" srcOrd="1" destOrd="0" presId="urn:microsoft.com/office/officeart/2005/8/layout/vList4"/>
    <dgm:cxn modelId="{5C320C3E-3E01-9545-BEB2-8875ECDE2321}" type="presParOf" srcId="{378151C4-2AF9-5644-A0DA-8F0215E72011}" destId="{A12361A6-8914-4D41-BE2C-28D043DBC300}" srcOrd="2" destOrd="0" presId="urn:microsoft.com/office/officeart/2005/8/layout/vList4"/>
    <dgm:cxn modelId="{0F79C9B3-DB5F-9C4A-BC82-B3ECEE57B105}" type="presParOf" srcId="{A12361A6-8914-4D41-BE2C-28D043DBC300}" destId="{8D9A5340-754E-594B-8A88-4AF492A9C00E}" srcOrd="0" destOrd="0" presId="urn:microsoft.com/office/officeart/2005/8/layout/vList4"/>
    <dgm:cxn modelId="{93F02E9F-D688-014B-8276-B67366E1E465}" type="presParOf" srcId="{A12361A6-8914-4D41-BE2C-28D043DBC300}" destId="{F75AB200-20A1-ED43-A99E-AB1D5C93A61A}" srcOrd="1" destOrd="0" presId="urn:microsoft.com/office/officeart/2005/8/layout/vList4"/>
    <dgm:cxn modelId="{CC6DF5DA-8E71-FA4D-A4E1-F6D3C3E0506F}" type="presParOf" srcId="{A12361A6-8914-4D41-BE2C-28D043DBC300}" destId="{11859DC1-870B-E544-8CEA-B85593467253}" srcOrd="2" destOrd="0" presId="urn:microsoft.com/office/officeart/2005/8/layout/vList4"/>
    <dgm:cxn modelId="{6DD1189F-71B5-CD4C-87F2-1C7577192F6B}" type="presParOf" srcId="{378151C4-2AF9-5644-A0DA-8F0215E72011}" destId="{7F3A3C94-B4FC-5D43-AF67-92333A71F21D}" srcOrd="3" destOrd="0" presId="urn:microsoft.com/office/officeart/2005/8/layout/vList4"/>
    <dgm:cxn modelId="{7210A8FC-AF0E-7B41-B18F-F6A6BDB46E0D}" type="presParOf" srcId="{378151C4-2AF9-5644-A0DA-8F0215E72011}" destId="{4A60F933-CE83-A948-A328-32D89157BABE}" srcOrd="4" destOrd="0" presId="urn:microsoft.com/office/officeart/2005/8/layout/vList4"/>
    <dgm:cxn modelId="{06A84789-2A02-2D48-8E62-5052340B636A}" type="presParOf" srcId="{4A60F933-CE83-A948-A328-32D89157BABE}" destId="{BC9E2477-E237-A14F-B318-CFD9FD40B925}" srcOrd="0" destOrd="0" presId="urn:microsoft.com/office/officeart/2005/8/layout/vList4"/>
    <dgm:cxn modelId="{01C1FB23-51C6-3748-9ED0-3E19AD15A285}" type="presParOf" srcId="{4A60F933-CE83-A948-A328-32D89157BABE}" destId="{5025657B-BA6E-EF44-BC7C-98037BECBFE5}" srcOrd="1" destOrd="0" presId="urn:microsoft.com/office/officeart/2005/8/layout/vList4"/>
    <dgm:cxn modelId="{15E602F9-0D4E-1B45-9000-772DA69B7E83}" type="presParOf" srcId="{4A60F933-CE83-A948-A328-32D89157BABE}" destId="{0E372092-9C7D-3B4A-B029-625CAC07D069}" srcOrd="2" destOrd="0" presId="urn:microsoft.com/office/officeart/2005/8/layout/vList4"/>
    <dgm:cxn modelId="{9CC8C481-EA04-454A-A711-3598D68CD441}" type="presParOf" srcId="{378151C4-2AF9-5644-A0DA-8F0215E72011}" destId="{D7FF7B2E-9E0D-7644-AAEE-D78F7231EAF2}" srcOrd="5" destOrd="0" presId="urn:microsoft.com/office/officeart/2005/8/layout/vList4"/>
    <dgm:cxn modelId="{4A5A43F7-4901-6C41-BFEB-25666A6525AA}" type="presParOf" srcId="{378151C4-2AF9-5644-A0DA-8F0215E72011}" destId="{CF584D65-2DC2-364C-802B-E7D473A9CA19}" srcOrd="6" destOrd="0" presId="urn:microsoft.com/office/officeart/2005/8/layout/vList4"/>
    <dgm:cxn modelId="{E6947C80-531F-8440-932C-A08ECAC05651}" type="presParOf" srcId="{CF584D65-2DC2-364C-802B-E7D473A9CA19}" destId="{2FE69602-CCF6-9746-9DE9-9269D904013B}" srcOrd="0" destOrd="0" presId="urn:microsoft.com/office/officeart/2005/8/layout/vList4"/>
    <dgm:cxn modelId="{6DE8362A-8F36-3549-8CC5-18D10A37335F}" type="presParOf" srcId="{CF584D65-2DC2-364C-802B-E7D473A9CA19}" destId="{2046817C-D21A-C140-91C5-ED559D0C443F}" srcOrd="1" destOrd="0" presId="urn:microsoft.com/office/officeart/2005/8/layout/vList4"/>
    <dgm:cxn modelId="{7A2CC206-619B-8B44-B3F1-019AE815450C}" type="presParOf" srcId="{CF584D65-2DC2-364C-802B-E7D473A9CA19}" destId="{D697E0DD-0F86-7A4C-B1C1-0224CE1F764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B0BDF4-77FB-B141-8DF0-11B36952DAAA}">
      <dsp:nvSpPr>
        <dsp:cNvPr id="0" name=""/>
        <dsp:cNvSpPr/>
      </dsp:nvSpPr>
      <dsp:spPr>
        <a:xfrm>
          <a:off x="293966" y="0"/>
          <a:ext cx="7540067" cy="471254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86B2B2-5F0D-4D40-8E7D-117DC8ED36DF}">
      <dsp:nvSpPr>
        <dsp:cNvPr id="0" name=""/>
        <dsp:cNvSpPr/>
      </dsp:nvSpPr>
      <dsp:spPr>
        <a:xfrm>
          <a:off x="1251554" y="3252596"/>
          <a:ext cx="196041" cy="1960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EDDA30-EB47-0D48-B292-4ACA1CD0A296}">
      <dsp:nvSpPr>
        <dsp:cNvPr id="0" name=""/>
        <dsp:cNvSpPr/>
      </dsp:nvSpPr>
      <dsp:spPr>
        <a:xfrm>
          <a:off x="1349575" y="3350617"/>
          <a:ext cx="1756835" cy="1361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78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venir Book" panose="02000503020000020003" pitchFamily="2" charset="0"/>
            </a:rPr>
            <a:t>ACLR</a:t>
          </a:r>
        </a:p>
      </dsp:txBody>
      <dsp:txXfrm>
        <a:off x="1349575" y="3350617"/>
        <a:ext cx="1756835" cy="1361924"/>
      </dsp:txXfrm>
    </dsp:sp>
    <dsp:sp modelId="{29056A85-CA9F-D547-8698-7E177EA43F99}">
      <dsp:nvSpPr>
        <dsp:cNvPr id="0" name=""/>
        <dsp:cNvSpPr/>
      </dsp:nvSpPr>
      <dsp:spPr>
        <a:xfrm>
          <a:off x="2982000" y="1971727"/>
          <a:ext cx="354383" cy="3543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5A8028-43ED-A341-AA98-E5406E2D7263}">
      <dsp:nvSpPr>
        <dsp:cNvPr id="0" name=""/>
        <dsp:cNvSpPr/>
      </dsp:nvSpPr>
      <dsp:spPr>
        <a:xfrm>
          <a:off x="3159191" y="2148919"/>
          <a:ext cx="1809616" cy="2563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78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venir Book" panose="02000503020000020003" pitchFamily="2" charset="0"/>
            </a:rPr>
            <a:t>Early Osteoarthritis Development</a:t>
          </a:r>
        </a:p>
      </dsp:txBody>
      <dsp:txXfrm>
        <a:off x="3159191" y="2148919"/>
        <a:ext cx="1809616" cy="2563622"/>
      </dsp:txXfrm>
    </dsp:sp>
    <dsp:sp modelId="{4CBA0C94-8849-2F41-9D50-0321AA8A3C16}">
      <dsp:nvSpPr>
        <dsp:cNvPr id="0" name=""/>
        <dsp:cNvSpPr/>
      </dsp:nvSpPr>
      <dsp:spPr>
        <a:xfrm>
          <a:off x="5063058" y="1192273"/>
          <a:ext cx="490104" cy="4901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D04E61-89DB-D74F-A07D-2B74ADEA8538}">
      <dsp:nvSpPr>
        <dsp:cNvPr id="0" name=""/>
        <dsp:cNvSpPr/>
      </dsp:nvSpPr>
      <dsp:spPr>
        <a:xfrm>
          <a:off x="5308111" y="1437325"/>
          <a:ext cx="1809616" cy="3275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9696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venir Book" panose="02000503020000020003" pitchFamily="2" charset="0"/>
            </a:rPr>
            <a:t>Disability and Loss of Knee Function</a:t>
          </a:r>
        </a:p>
      </dsp:txBody>
      <dsp:txXfrm>
        <a:off x="5308111" y="1437325"/>
        <a:ext cx="1809616" cy="32752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823DC-382B-E746-8E66-0618124AC49C}">
      <dsp:nvSpPr>
        <dsp:cNvPr id="0" name=""/>
        <dsp:cNvSpPr/>
      </dsp:nvSpPr>
      <dsp:spPr>
        <a:xfrm>
          <a:off x="0" y="0"/>
          <a:ext cx="11632050" cy="1336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venir Book" panose="02000503020000020003" pitchFamily="2" charset="0"/>
            </a:rPr>
            <a:t>Incidence of pediatric ACL injury is increasing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venir Book" panose="02000503020000020003" pitchFamily="2" charset="0"/>
            </a:rPr>
            <a:t>Beck et al. </a:t>
          </a:r>
          <a:r>
            <a:rPr lang="en-US" sz="1400" i="1" kern="1200" dirty="0">
              <a:latin typeface="Avenir Book" panose="02000503020000020003" pitchFamily="2" charset="0"/>
            </a:rPr>
            <a:t>Pediatrics</a:t>
          </a:r>
          <a:r>
            <a:rPr lang="en-US" sz="1400" kern="1200" dirty="0">
              <a:latin typeface="Avenir Book" panose="02000503020000020003" pitchFamily="2" charset="0"/>
            </a:rPr>
            <a:t> (2017) ; Werner et al. </a:t>
          </a:r>
          <a:r>
            <a:rPr lang="en-US" sz="1400" i="1" kern="1200" dirty="0">
              <a:latin typeface="Avenir Book" panose="02000503020000020003" pitchFamily="2" charset="0"/>
            </a:rPr>
            <a:t>J Ped Ortho</a:t>
          </a:r>
          <a:r>
            <a:rPr lang="en-US" sz="1400" kern="1200" dirty="0">
              <a:latin typeface="Avenir Book" panose="02000503020000020003" pitchFamily="2" charset="0"/>
            </a:rPr>
            <a:t> (2016); Dodwell et al. </a:t>
          </a:r>
          <a:r>
            <a:rPr lang="en-US" sz="1400" i="1" kern="1200" dirty="0">
              <a:latin typeface="Avenir Book" panose="02000503020000020003" pitchFamily="2" charset="0"/>
            </a:rPr>
            <a:t>Am J Sports Med </a:t>
          </a:r>
          <a:r>
            <a:rPr lang="en-US" sz="1400" kern="1200" dirty="0">
              <a:latin typeface="Avenir Book" panose="02000503020000020003" pitchFamily="2" charset="0"/>
            </a:rPr>
            <a:t>(2014)</a:t>
          </a:r>
        </a:p>
      </dsp:txBody>
      <dsp:txXfrm>
        <a:off x="2460039" y="0"/>
        <a:ext cx="9172011" cy="1336294"/>
      </dsp:txXfrm>
    </dsp:sp>
    <dsp:sp modelId="{BA13AA36-3ED9-4C49-9188-BB6787EC34A4}">
      <dsp:nvSpPr>
        <dsp:cNvPr id="0" name=""/>
        <dsp:cNvSpPr/>
      </dsp:nvSpPr>
      <dsp:spPr>
        <a:xfrm>
          <a:off x="847058" y="133629"/>
          <a:ext cx="899553" cy="10690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401598-5CE9-4944-BAB4-403FD0E004A5}">
      <dsp:nvSpPr>
        <dsp:cNvPr id="0" name=""/>
        <dsp:cNvSpPr/>
      </dsp:nvSpPr>
      <dsp:spPr>
        <a:xfrm>
          <a:off x="0" y="1469924"/>
          <a:ext cx="11632050" cy="1336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venir Book" panose="02000503020000020003" pitchFamily="2" charset="0"/>
            </a:rPr>
            <a:t>Greatest increase observed in females 15-16 year old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venir Book" panose="02000503020000020003" pitchFamily="2" charset="0"/>
            </a:rPr>
            <a:t>Beck et al. </a:t>
          </a:r>
          <a:r>
            <a:rPr lang="en-US" sz="1400" i="1" kern="1200" dirty="0">
              <a:latin typeface="Avenir Book" panose="02000503020000020003" pitchFamily="2" charset="0"/>
            </a:rPr>
            <a:t>Pediatrics</a:t>
          </a:r>
          <a:r>
            <a:rPr lang="en-US" sz="1400" kern="1200" dirty="0">
              <a:latin typeface="Avenir Book" panose="02000503020000020003" pitchFamily="2" charset="0"/>
            </a:rPr>
            <a:t> (2017)</a:t>
          </a:r>
        </a:p>
      </dsp:txBody>
      <dsp:txXfrm>
        <a:off x="2460039" y="1469924"/>
        <a:ext cx="9172011" cy="1336294"/>
      </dsp:txXfrm>
    </dsp:sp>
    <dsp:sp modelId="{F5E356DA-C1BF-1547-A216-67C3C81C19EA}">
      <dsp:nvSpPr>
        <dsp:cNvPr id="0" name=""/>
        <dsp:cNvSpPr/>
      </dsp:nvSpPr>
      <dsp:spPr>
        <a:xfrm>
          <a:off x="747057" y="1603553"/>
          <a:ext cx="1099554" cy="10690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B64497-64A2-D74C-8909-3A32DC9F2FED}">
      <dsp:nvSpPr>
        <dsp:cNvPr id="0" name=""/>
        <dsp:cNvSpPr/>
      </dsp:nvSpPr>
      <dsp:spPr>
        <a:xfrm>
          <a:off x="0" y="2939848"/>
          <a:ext cx="11632050" cy="1336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venir Book" panose="02000503020000020003" pitchFamily="2" charset="0"/>
            </a:rPr>
            <a:t>Greater disability for PTOA patients in comparison to idiopathic OA patients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venir Book" panose="02000503020000020003" pitchFamily="2" charset="0"/>
            </a:rPr>
            <a:t>Ackerman</a:t>
          </a:r>
          <a:r>
            <a:rPr lang="en-US" sz="1400" kern="1200" baseline="0" dirty="0">
              <a:latin typeface="Avenir Book" panose="02000503020000020003" pitchFamily="2" charset="0"/>
            </a:rPr>
            <a:t> et al. </a:t>
          </a:r>
          <a:r>
            <a:rPr lang="en-US" sz="1400" kern="1200" baseline="0" dirty="0" err="1">
              <a:latin typeface="Avenir Book" panose="02000503020000020003" pitchFamily="2" charset="0"/>
            </a:rPr>
            <a:t>Osteoarthr</a:t>
          </a:r>
          <a:r>
            <a:rPr lang="en-US" sz="1400" kern="1200" baseline="0" dirty="0">
              <a:latin typeface="Avenir Book" panose="02000503020000020003" pitchFamily="2" charset="0"/>
            </a:rPr>
            <a:t> and </a:t>
          </a:r>
          <a:r>
            <a:rPr lang="en-US" sz="1400" kern="1200" baseline="0" dirty="0" err="1">
              <a:latin typeface="Avenir Book" panose="02000503020000020003" pitchFamily="2" charset="0"/>
            </a:rPr>
            <a:t>Cartil</a:t>
          </a:r>
          <a:r>
            <a:rPr lang="en-US" sz="1400" kern="1200" baseline="0" dirty="0">
              <a:latin typeface="Avenir Book" panose="02000503020000020003" pitchFamily="2" charset="0"/>
            </a:rPr>
            <a:t> (2015)</a:t>
          </a:r>
          <a:endParaRPr lang="en-US" sz="1400" kern="1200" dirty="0">
            <a:latin typeface="Avenir Book" panose="02000503020000020003" pitchFamily="2" charset="0"/>
          </a:endParaRPr>
        </a:p>
      </dsp:txBody>
      <dsp:txXfrm>
        <a:off x="2460039" y="2939848"/>
        <a:ext cx="9172011" cy="1336294"/>
      </dsp:txXfrm>
    </dsp:sp>
    <dsp:sp modelId="{B56C0D73-313C-B743-BEF9-8D0876D7A296}">
      <dsp:nvSpPr>
        <dsp:cNvPr id="0" name=""/>
        <dsp:cNvSpPr/>
      </dsp:nvSpPr>
      <dsp:spPr>
        <a:xfrm>
          <a:off x="727271" y="3091875"/>
          <a:ext cx="1133031" cy="10690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B2170-1255-FC47-908C-88B32D703263}">
      <dsp:nvSpPr>
        <dsp:cNvPr id="0" name=""/>
        <dsp:cNvSpPr/>
      </dsp:nvSpPr>
      <dsp:spPr>
        <a:xfrm>
          <a:off x="0" y="2202"/>
          <a:ext cx="107122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37F683-C2F3-F446-A307-1F6C9CAF2806}">
      <dsp:nvSpPr>
        <dsp:cNvPr id="0" name=""/>
        <dsp:cNvSpPr/>
      </dsp:nvSpPr>
      <dsp:spPr>
        <a:xfrm>
          <a:off x="0" y="2202"/>
          <a:ext cx="10712245" cy="1501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venir Book" panose="02000503020000020003" pitchFamily="2" charset="0"/>
            </a:rPr>
            <a:t>Preliminary, cross-sectional analysis</a:t>
          </a:r>
        </a:p>
      </dsp:txBody>
      <dsp:txXfrm>
        <a:off x="0" y="2202"/>
        <a:ext cx="10712245" cy="1501839"/>
      </dsp:txXfrm>
    </dsp:sp>
    <dsp:sp modelId="{011505E7-A47A-254D-817D-C39BDF31046A}">
      <dsp:nvSpPr>
        <dsp:cNvPr id="0" name=""/>
        <dsp:cNvSpPr/>
      </dsp:nvSpPr>
      <dsp:spPr>
        <a:xfrm>
          <a:off x="0" y="1504041"/>
          <a:ext cx="107122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842C29-6477-A940-A981-9038A3BDE701}">
      <dsp:nvSpPr>
        <dsp:cNvPr id="0" name=""/>
        <dsp:cNvSpPr/>
      </dsp:nvSpPr>
      <dsp:spPr>
        <a:xfrm>
          <a:off x="0" y="1504041"/>
          <a:ext cx="10712245" cy="1501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venir Book" panose="02000503020000020003" pitchFamily="2" charset="0"/>
            </a:rPr>
            <a:t>Concomitant injuries</a:t>
          </a:r>
        </a:p>
      </dsp:txBody>
      <dsp:txXfrm>
        <a:off x="0" y="1504041"/>
        <a:ext cx="10712245" cy="1501839"/>
      </dsp:txXfrm>
    </dsp:sp>
    <dsp:sp modelId="{27A82F6E-2E48-3445-B69C-A4B863511C70}">
      <dsp:nvSpPr>
        <dsp:cNvPr id="0" name=""/>
        <dsp:cNvSpPr/>
      </dsp:nvSpPr>
      <dsp:spPr>
        <a:xfrm>
          <a:off x="0" y="3005881"/>
          <a:ext cx="107122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6ACEA3-1EB9-5948-B49F-043C37C7294F}">
      <dsp:nvSpPr>
        <dsp:cNvPr id="0" name=""/>
        <dsp:cNvSpPr/>
      </dsp:nvSpPr>
      <dsp:spPr>
        <a:xfrm>
          <a:off x="0" y="3005881"/>
          <a:ext cx="10712245" cy="1501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venir Book" panose="02000503020000020003" pitchFamily="2" charset="0"/>
            </a:rPr>
            <a:t>ACLR and graft type</a:t>
          </a:r>
        </a:p>
      </dsp:txBody>
      <dsp:txXfrm>
        <a:off x="0" y="3005881"/>
        <a:ext cx="10712245" cy="15018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F5E07-F05A-4841-96A1-0EE77B433224}">
      <dsp:nvSpPr>
        <dsp:cNvPr id="0" name=""/>
        <dsp:cNvSpPr/>
      </dsp:nvSpPr>
      <dsp:spPr>
        <a:xfrm>
          <a:off x="0" y="0"/>
          <a:ext cx="10972800" cy="1051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Clinical conversation with pediatric ACLR patients/parents primarily focuses on return-to-sport</a:t>
          </a:r>
          <a:endParaRPr lang="en-US" sz="2400" kern="1200"/>
        </a:p>
      </dsp:txBody>
      <dsp:txXfrm>
        <a:off x="2299753" y="0"/>
        <a:ext cx="8673046" cy="1051932"/>
      </dsp:txXfrm>
    </dsp:sp>
    <dsp:sp modelId="{98F9A0C4-501D-0B47-903B-471DCFB73CF5}">
      <dsp:nvSpPr>
        <dsp:cNvPr id="0" name=""/>
        <dsp:cNvSpPr/>
      </dsp:nvSpPr>
      <dsp:spPr>
        <a:xfrm>
          <a:off x="746761" y="189629"/>
          <a:ext cx="911422" cy="6117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4000" b="-24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A5340-754E-594B-8A88-4AF492A9C00E}">
      <dsp:nvSpPr>
        <dsp:cNvPr id="0" name=""/>
        <dsp:cNvSpPr/>
      </dsp:nvSpPr>
      <dsp:spPr>
        <a:xfrm>
          <a:off x="0" y="1157126"/>
          <a:ext cx="10972800" cy="1051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Long-term consequences are unknown</a:t>
          </a:r>
          <a:endParaRPr lang="en-US" sz="2400" kern="1200"/>
        </a:p>
      </dsp:txBody>
      <dsp:txXfrm>
        <a:off x="2299753" y="1157126"/>
        <a:ext cx="8673046" cy="1051932"/>
      </dsp:txXfrm>
    </dsp:sp>
    <dsp:sp modelId="{F75AB200-20A1-ED43-A99E-AB1D5C93A61A}">
      <dsp:nvSpPr>
        <dsp:cNvPr id="0" name=""/>
        <dsp:cNvSpPr/>
      </dsp:nvSpPr>
      <dsp:spPr>
        <a:xfrm>
          <a:off x="618819" y="1341660"/>
          <a:ext cx="1167308" cy="68286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35000" b="-35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9E2477-E237-A14F-B318-CFD9FD40B925}">
      <dsp:nvSpPr>
        <dsp:cNvPr id="0" name=""/>
        <dsp:cNvSpPr/>
      </dsp:nvSpPr>
      <dsp:spPr>
        <a:xfrm>
          <a:off x="0" y="2314252"/>
          <a:ext cx="10972800" cy="1051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Determine link between unique biomechanical profiles and clinically relevant knee symptoms</a:t>
          </a:r>
          <a:endParaRPr lang="en-US" sz="2400" kern="1200" dirty="0"/>
        </a:p>
      </dsp:txBody>
      <dsp:txXfrm>
        <a:off x="2299753" y="2314252"/>
        <a:ext cx="8673046" cy="1051932"/>
      </dsp:txXfrm>
    </dsp:sp>
    <dsp:sp modelId="{5025657B-BA6E-EF44-BC7C-98037BECBFE5}">
      <dsp:nvSpPr>
        <dsp:cNvPr id="0" name=""/>
        <dsp:cNvSpPr/>
      </dsp:nvSpPr>
      <dsp:spPr>
        <a:xfrm>
          <a:off x="667582" y="2381849"/>
          <a:ext cx="1069782" cy="9167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E69602-CCF6-9746-9DE9-9269D904013B}">
      <dsp:nvSpPr>
        <dsp:cNvPr id="0" name=""/>
        <dsp:cNvSpPr/>
      </dsp:nvSpPr>
      <dsp:spPr>
        <a:xfrm>
          <a:off x="0" y="3471378"/>
          <a:ext cx="10972800" cy="1051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No research has assessed factors associated with poor outcomes in adults</a:t>
          </a:r>
          <a:endParaRPr lang="en-US" sz="2400" kern="1200"/>
        </a:p>
      </dsp:txBody>
      <dsp:txXfrm>
        <a:off x="2299753" y="3471378"/>
        <a:ext cx="8673046" cy="1051932"/>
      </dsp:txXfrm>
    </dsp:sp>
    <dsp:sp modelId="{2046817C-D21A-C140-91C5-ED559D0C443F}">
      <dsp:nvSpPr>
        <dsp:cNvPr id="0" name=""/>
        <dsp:cNvSpPr/>
      </dsp:nvSpPr>
      <dsp:spPr>
        <a:xfrm>
          <a:off x="835224" y="3664349"/>
          <a:ext cx="734497" cy="6659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5000" b="-5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631B8-10F5-8640-ACD7-2980BE87117A}" type="datetimeFigureOut">
              <a:rPr lang="en-US" smtClean="0"/>
              <a:t>2/15/24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854BD-F0F5-9241-85D9-9D78DDABD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8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86A9F-BCB5-1347-8DC9-CB1B19BBC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570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1CFFA-D023-E241-A96C-DBFD071F9E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547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1CFFA-D023-E241-A96C-DBFD071F9E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00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1CFFA-D023-E241-A96C-DBFD071F9E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739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1CFFA-D023-E241-A96C-DBFD071F9E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829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1CFFA-D023-E241-A96C-DBFD071F9E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93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B00689-8F60-8A46-B8A8-6BBF9FD9BB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325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1CFFA-D023-E241-A96C-DBFD071F9E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365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B00689-8F60-8A46-B8A8-6BBF9FD9BB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918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86A9F-BCB5-1347-8DC9-CB1B19BBC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755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86A9F-BCB5-1347-8DC9-CB1B19BBC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853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86A9F-BCB5-1347-8DC9-CB1B19BBC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826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86A9F-BCB5-1347-8DC9-CB1B19BBC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329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86A9F-BCB5-1347-8DC9-CB1B19BBC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66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86A9F-BCB5-1347-8DC9-CB1B19BBC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360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86A9F-BCB5-1347-8DC9-CB1B19BBC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866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86A9F-BCB5-1347-8DC9-CB1B19BBC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282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venir Book" panose="02000503020000020003" pitchFamily="2" charset="0"/>
              </a:defRPr>
            </a:lvl1pPr>
          </a:lstStyle>
          <a:p>
            <a:fld id="{E28473B4-F255-C345-961D-6C1DE72779BB}" type="datetimeFigureOut">
              <a:rPr lang="en-US" smtClean="0"/>
              <a:pPr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venir Book" panose="02000503020000020003" pitchFamily="2" charset="0"/>
              </a:defRPr>
            </a:lvl1pPr>
          </a:lstStyle>
          <a:p>
            <a:fld id="{A175CD94-1232-114B-A02F-EA3678460E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Front-Stevens-ppt-300.jpg">
            <a:extLst>
              <a:ext uri="{FF2B5EF4-FFF2-40B4-BE49-F238E27FC236}">
                <a16:creationId xmlns:a16="http://schemas.microsoft.com/office/drawing/2014/main" id="{6AF821A4-25AA-5640-90AB-403BC4073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DFCE852-F6AF-A347-B47D-BA25ABB2B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5648" y="1679209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800" b="1" i="0">
                <a:solidFill>
                  <a:srgbClr val="05143F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516A989-D2DF-9F4D-A288-DE71B2E6E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0048" y="3434983"/>
            <a:ext cx="8534400" cy="1752600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05143F"/>
                </a:solidFill>
                <a:latin typeface="Avenir Book" panose="02000503020000020003" pitchFamily="2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FE56D8-539F-4A45-BB65-3F2FE29496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02400" y="3873690"/>
            <a:ext cx="5220263" cy="37965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A6E0A3-9239-B44E-9F76-205A7F0A0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3363" y="5910188"/>
            <a:ext cx="5205274" cy="61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75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73B4-F255-C345-961D-6C1DE72779BB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CD94-1232-114B-A02F-EA3678460E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7B6620-212E-2344-A251-3DFA9C638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91409"/>
            <a:ext cx="10972800" cy="6641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7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897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22413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22413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73B4-F255-C345-961D-6C1DE72779BB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CD94-1232-114B-A02F-EA3678460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93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4763D-92C7-F647-8CDF-95B936EF6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CF18E6-AE84-E44D-B422-DD4B48BC7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73B4-F255-C345-961D-6C1DE72779BB}" type="datetimeFigureOut">
              <a:rPr lang="en-US" smtClean="0"/>
              <a:pPr/>
              <a:t>2/12/24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4F6C50-487E-0342-9312-C4BD9A43D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02DDB-C8BA-6F46-BEC4-27AADA159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CD94-1232-114B-A02F-EA3678460E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Back-Stevens-ppt-300.jpg">
            <a:extLst>
              <a:ext uri="{FF2B5EF4-FFF2-40B4-BE49-F238E27FC236}">
                <a16:creationId xmlns:a16="http://schemas.microsoft.com/office/drawing/2014/main" id="{59214413-6222-8647-A924-A103E528E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A2E867-D47D-2548-9E7E-E4D8863F39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55339" y="4090305"/>
            <a:ext cx="3617861" cy="26311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FB618F-2A5D-BA4E-8431-1638CE7CF8EB}"/>
              </a:ext>
            </a:extLst>
          </p:cNvPr>
          <p:cNvSpPr txBox="1"/>
          <p:nvPr userDrawn="1"/>
        </p:nvSpPr>
        <p:spPr>
          <a:xfrm>
            <a:off x="6912123" y="6020956"/>
            <a:ext cx="505112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i="0" cap="none" spc="100" baseline="0" dirty="0">
                <a:solidFill>
                  <a:srgbClr val="002060"/>
                </a:solidFill>
                <a:latin typeface="Avenir Heavy" panose="02000503020000020003" pitchFamily="2" charset="0"/>
                <a:cs typeface="Arial" panose="020B0604020202020204" pitchFamily="34" charset="0"/>
              </a:rPr>
              <a:t>Our Mission is to Explore, Educate &amp; Engage in</a:t>
            </a:r>
          </a:p>
          <a:p>
            <a:pPr algn="ctr"/>
            <a:endParaRPr lang="en-US" sz="400" b="1" i="0" cap="none" spc="100" baseline="0" dirty="0">
              <a:solidFill>
                <a:srgbClr val="002060"/>
              </a:solidFill>
              <a:latin typeface="Avenir Heavy" panose="02000503020000020003" pitchFamily="2" charset="0"/>
              <a:cs typeface="Arial" panose="020B0604020202020204" pitchFamily="34" charset="0"/>
            </a:endParaRPr>
          </a:p>
          <a:p>
            <a:pPr algn="ctr"/>
            <a:r>
              <a:rPr lang="en-US" sz="1500" b="1" i="0" cap="all" spc="200" baseline="0" dirty="0">
                <a:solidFill>
                  <a:schemeClr val="accent1"/>
                </a:solidFill>
                <a:latin typeface="Avenir Heavy" panose="02000503020000020003" pitchFamily="2" charset="0"/>
                <a:cs typeface="Arial" panose="020B0604020202020204" pitchFamily="34" charset="0"/>
              </a:rPr>
              <a:t>M</a:t>
            </a:r>
            <a:r>
              <a:rPr lang="en-US" sz="1500" b="1" i="0" cap="all" spc="200" baseline="0" dirty="0">
                <a:solidFill>
                  <a:srgbClr val="002060"/>
                </a:solidFill>
                <a:latin typeface="Avenir Heavy" panose="02000503020000020003" pitchFamily="2" charset="0"/>
                <a:cs typeface="Arial" panose="020B0604020202020204" pitchFamily="34" charset="0"/>
              </a:rPr>
              <a:t>uscul</a:t>
            </a:r>
            <a:r>
              <a:rPr lang="en-US" sz="1500" b="1" i="0" cap="all" spc="200" baseline="0" dirty="0">
                <a:solidFill>
                  <a:schemeClr val="accent1"/>
                </a:solidFill>
                <a:latin typeface="Avenir Heavy" panose="02000503020000020003" pitchFamily="2" charset="0"/>
                <a:cs typeface="Arial" panose="020B0604020202020204" pitchFamily="34" charset="0"/>
              </a:rPr>
              <a:t>o</a:t>
            </a:r>
            <a:r>
              <a:rPr lang="en-US" sz="1500" b="1" i="0" cap="all" spc="200" baseline="0" dirty="0">
                <a:solidFill>
                  <a:srgbClr val="002060"/>
                </a:solidFill>
                <a:latin typeface="Avenir Heavy" panose="02000503020000020003" pitchFamily="2" charset="0"/>
                <a:cs typeface="Arial" panose="020B0604020202020204" pitchFamily="34" charset="0"/>
              </a:rPr>
              <a:t>skele</a:t>
            </a:r>
            <a:r>
              <a:rPr lang="en-US" sz="1500" b="1" i="0" cap="all" spc="200" baseline="0" dirty="0">
                <a:solidFill>
                  <a:schemeClr val="accent1"/>
                </a:solidFill>
                <a:latin typeface="Avenir Heavy" panose="02000503020000020003" pitchFamily="2" charset="0"/>
                <a:cs typeface="Arial" panose="020B0604020202020204" pitchFamily="34" charset="0"/>
              </a:rPr>
              <a:t>t</a:t>
            </a:r>
            <a:r>
              <a:rPr lang="en-US" sz="1500" b="1" i="0" cap="all" spc="200" baseline="0" dirty="0">
                <a:solidFill>
                  <a:srgbClr val="002060"/>
                </a:solidFill>
                <a:latin typeface="Avenir Heavy" panose="02000503020000020003" pitchFamily="2" charset="0"/>
                <a:cs typeface="Arial" panose="020B0604020202020204" pitchFamily="34" charset="0"/>
              </a:rPr>
              <a:t>al </a:t>
            </a:r>
            <a:r>
              <a:rPr lang="en-US" sz="1500" b="1" i="0" cap="all" spc="200" baseline="0" dirty="0">
                <a:solidFill>
                  <a:schemeClr val="accent1"/>
                </a:solidFill>
                <a:latin typeface="Avenir Heavy" panose="02000503020000020003" pitchFamily="2" charset="0"/>
                <a:cs typeface="Arial" panose="020B0604020202020204" pitchFamily="34" charset="0"/>
              </a:rPr>
              <a:t>I</a:t>
            </a:r>
            <a:r>
              <a:rPr lang="en-US" sz="1500" b="1" i="0" cap="all" spc="200" baseline="0" dirty="0">
                <a:solidFill>
                  <a:srgbClr val="002060"/>
                </a:solidFill>
                <a:latin typeface="Avenir Heavy" panose="02000503020000020003" pitchFamily="2" charset="0"/>
                <a:cs typeface="Arial" panose="020B0604020202020204" pitchFamily="34" charset="0"/>
              </a:rPr>
              <a:t>njury Preventi</a:t>
            </a:r>
            <a:r>
              <a:rPr lang="en-US" sz="1500" b="1" i="0" cap="all" spc="200" baseline="0" dirty="0">
                <a:solidFill>
                  <a:schemeClr val="accent1"/>
                </a:solidFill>
                <a:latin typeface="Avenir Heavy" panose="02000503020000020003" pitchFamily="2" charset="0"/>
                <a:cs typeface="Arial" panose="020B0604020202020204" pitchFamily="34" charset="0"/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3290803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60859"/>
            <a:ext cx="10972800" cy="6641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latin typeface="Avenir Medium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69651"/>
            <a:ext cx="10972800" cy="4525963"/>
          </a:xfrm>
        </p:spPr>
        <p:txBody>
          <a:bodyPr/>
          <a:lstStyle>
            <a:lvl1pPr marL="352425" indent="-352425">
              <a:tabLst/>
              <a:defRPr/>
            </a:lvl1pPr>
            <a:lvl2pPr marL="915988" indent="-306388">
              <a:tabLst/>
              <a:defRPr/>
            </a:lvl2pPr>
            <a:lvl3pPr marL="1433513" indent="-21431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73B4-F255-C345-961D-6C1DE72779BB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CD94-1232-114B-A02F-EA3678460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9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73B4-F255-C345-961D-6C1DE72779BB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CD94-1232-114B-A02F-EA3678460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2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90095"/>
            <a:ext cx="5384800" cy="3945920"/>
          </a:xfrm>
        </p:spPr>
        <p:txBody>
          <a:bodyPr/>
          <a:lstStyle>
            <a:lvl1pPr marL="352425" indent="-352425">
              <a:tabLst/>
              <a:defRPr sz="3200"/>
            </a:lvl1pPr>
            <a:lvl2pPr marL="915988" indent="-328613">
              <a:tabLst/>
              <a:defRPr sz="2667"/>
            </a:lvl2pPr>
            <a:lvl3pPr marL="1433513" indent="-214313">
              <a:tabLst/>
              <a:defRPr sz="2667"/>
            </a:lvl3pPr>
            <a:lvl4pPr>
              <a:defRPr sz="2667"/>
            </a:lvl4pPr>
            <a:lvl5pPr>
              <a:defRPr sz="26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90095"/>
            <a:ext cx="5384800" cy="3945920"/>
          </a:xfrm>
        </p:spPr>
        <p:txBody>
          <a:bodyPr/>
          <a:lstStyle>
            <a:lvl1pPr marL="352425" indent="-352425">
              <a:tabLst/>
              <a:defRPr sz="3200"/>
            </a:lvl1pPr>
            <a:lvl2pPr marL="915988" indent="-306388">
              <a:tabLst/>
              <a:defRPr sz="2667"/>
            </a:lvl2pPr>
            <a:lvl3pPr marL="1433513" indent="-214313">
              <a:tabLst/>
              <a:defRPr sz="2667"/>
            </a:lvl3pPr>
            <a:lvl4pPr>
              <a:defRPr sz="2667"/>
            </a:lvl4pPr>
            <a:lvl5pPr>
              <a:defRPr sz="26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73B4-F255-C345-961D-6C1DE72779BB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CD94-1232-114B-A02F-EA3678460E7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901C9D-5073-954A-A154-479B5DA96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91409"/>
            <a:ext cx="10972800" cy="6641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latin typeface="Avenir Medium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85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543" y="1535112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312" y="1535112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73B4-F255-C345-961D-6C1DE72779BB}" type="datetimeFigureOut">
              <a:rPr lang="en-US" smtClean="0"/>
              <a:t>2/12/24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CD94-1232-114B-A02F-EA3678460E7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C65ED7-776C-C641-B86B-A4DA95EC0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91409"/>
            <a:ext cx="10972800" cy="6641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latin typeface="Avenir Medium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10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venir Book" panose="02000503020000020003" pitchFamily="2" charset="0"/>
              </a:defRPr>
            </a:lvl1pPr>
          </a:lstStyle>
          <a:p>
            <a:fld id="{E28473B4-F255-C345-961D-6C1DE72779BB}" type="datetimeFigureOut">
              <a:rPr lang="en-US" smtClean="0"/>
              <a:pPr/>
              <a:t>2/12/24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venir Book" panose="02000503020000020003" pitchFamily="2" charset="0"/>
              </a:defRPr>
            </a:lvl1pPr>
          </a:lstStyle>
          <a:p>
            <a:fld id="{A175CD94-1232-114B-A02F-EA3678460E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669D09E-327E-A04E-8BFD-C4CCFB2D4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91409"/>
            <a:ext cx="10972800" cy="6641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latin typeface="Avenir Medium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772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73B4-F255-C345-961D-6C1DE72779BB}" type="datetimeFigureOut">
              <a:rPr lang="en-US" smtClean="0"/>
              <a:t>2/12/24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CD94-1232-114B-A02F-EA3678460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5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4415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45067"/>
            <a:ext cx="6815667" cy="5381097"/>
          </a:xfrm>
        </p:spPr>
        <p:txBody>
          <a:bodyPr/>
          <a:lstStyle>
            <a:lvl1pPr>
              <a:defRPr sz="3333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906209"/>
            <a:ext cx="4011084" cy="4219955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73B4-F255-C345-961D-6C1DE72779BB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CD94-1232-114B-A02F-EA3678460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20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73B4-F255-C345-961D-6C1DE72779BB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CD94-1232-114B-A02F-EA3678460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3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6965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E28473B4-F255-C345-961D-6C1DE72779BB}" type="datetimeFigureOut">
              <a:rPr lang="en-US" smtClean="0"/>
              <a:pPr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A175CD94-1232-114B-A02F-EA3678460E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5AE8E7-E2FA-454B-A840-EE7E23FCA11B}"/>
              </a:ext>
            </a:extLst>
          </p:cNvPr>
          <p:cNvSpPr/>
          <p:nvPr/>
        </p:nvSpPr>
        <p:spPr>
          <a:xfrm>
            <a:off x="2146680" y="196770"/>
            <a:ext cx="9667717" cy="184657"/>
          </a:xfrm>
          <a:prstGeom prst="rect">
            <a:avLst/>
          </a:prstGeom>
          <a:solidFill>
            <a:srgbClr val="519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Avenir Book" panose="02000503020000020003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4F0BB4-F5C6-1847-9291-CD78C8777A1C}"/>
              </a:ext>
            </a:extLst>
          </p:cNvPr>
          <p:cNvSpPr/>
          <p:nvPr/>
        </p:nvSpPr>
        <p:spPr>
          <a:xfrm>
            <a:off x="2146680" y="422848"/>
            <a:ext cx="9667717" cy="184657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venir Book" panose="02000503020000020003" pitchFamily="2" charset="0"/>
            </a:endParaRP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A5E887F-7161-3B4C-9B22-5A6A073A0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59132"/>
            <a:ext cx="10972800" cy="6145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8FEDFF-CA66-7443-96F2-F20B1275AAF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43406" y="-242748"/>
            <a:ext cx="1903274" cy="13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8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609585" rtl="0" eaLnBrk="1" latinLnBrk="0" hangingPunct="1">
        <a:spcBef>
          <a:spcPct val="0"/>
        </a:spcBef>
        <a:buNone/>
        <a:defRPr sz="3200" b="1" i="0" kern="1200">
          <a:solidFill>
            <a:srgbClr val="05143F"/>
          </a:solidFill>
          <a:latin typeface="Avenir Medium" panose="02000503020000020003" pitchFamily="2" charset="0"/>
          <a:ea typeface="+mj-ea"/>
          <a:cs typeface="Avenir Medium" panose="02000503020000020003" pitchFamily="2" charset="0"/>
        </a:defRPr>
      </a:lvl1pPr>
    </p:titleStyle>
    <p:bodyStyle>
      <a:lvl1pPr marL="352425" indent="-352425" algn="l" defTabSz="609585" rtl="0" eaLnBrk="1" latinLnBrk="0" hangingPunct="1">
        <a:spcBef>
          <a:spcPct val="20000"/>
        </a:spcBef>
        <a:buFont typeface="Arial"/>
        <a:buChar char="•"/>
        <a:tabLst/>
        <a:defRPr sz="2800" b="0" i="0" kern="1200">
          <a:solidFill>
            <a:srgbClr val="05143F"/>
          </a:solidFill>
          <a:latin typeface="Avenir Book" panose="02000503020000020003" pitchFamily="2" charset="0"/>
          <a:ea typeface="+mn-ea"/>
          <a:cs typeface="Avenir Book" panose="02000503020000020003" pitchFamily="2" charset="0"/>
        </a:defRPr>
      </a:lvl1pPr>
      <a:lvl2pPr marL="915988" indent="-306388" algn="l" defTabSz="609585" rtl="0" eaLnBrk="1" latinLnBrk="0" hangingPunct="1">
        <a:spcBef>
          <a:spcPct val="20000"/>
        </a:spcBef>
        <a:buFont typeface="Arial"/>
        <a:buChar char="–"/>
        <a:tabLst/>
        <a:defRPr sz="2400" b="0" i="0" kern="1200">
          <a:solidFill>
            <a:srgbClr val="05143F"/>
          </a:solidFill>
          <a:latin typeface="Avenir Book" panose="02000503020000020003" pitchFamily="2" charset="0"/>
          <a:ea typeface="+mn-ea"/>
          <a:cs typeface="Avenir Book" panose="02000503020000020003" pitchFamily="2" charset="0"/>
        </a:defRPr>
      </a:lvl2pPr>
      <a:lvl3pPr marL="1433513" indent="-214313" algn="l" defTabSz="609585" rtl="0" eaLnBrk="1" latinLnBrk="0" hangingPunct="1">
        <a:spcBef>
          <a:spcPct val="20000"/>
        </a:spcBef>
        <a:buFont typeface="Arial"/>
        <a:buChar char="•"/>
        <a:tabLst/>
        <a:defRPr sz="2400" b="0" i="0" kern="1200">
          <a:solidFill>
            <a:srgbClr val="05143F"/>
          </a:solidFill>
          <a:latin typeface="Avenir Book" panose="02000503020000020003" pitchFamily="2" charset="0"/>
          <a:ea typeface="+mn-ea"/>
          <a:cs typeface="Avenir Book" panose="02000503020000020003" pitchFamily="2" charset="0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05143F"/>
          </a:solidFill>
          <a:latin typeface="Avenir Book" panose="02000503020000020003" pitchFamily="2" charset="0"/>
          <a:ea typeface="+mn-ea"/>
          <a:cs typeface="Avenir Book" panose="02000503020000020003" pitchFamily="2" charset="0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400" b="0" i="0" kern="1200">
          <a:solidFill>
            <a:srgbClr val="05143F"/>
          </a:solidFill>
          <a:latin typeface="Avenir Book" panose="02000503020000020003" pitchFamily="2" charset="0"/>
          <a:ea typeface="+mn-ea"/>
          <a:cs typeface="Avenir Book" panose="02000503020000020003" pitchFamily="2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openxmlformats.org/officeDocument/2006/relationships/image" Target="../media/image29.svg"/><Relationship Id="rId4" Type="http://schemas.openxmlformats.org/officeDocument/2006/relationships/image" Target="../media/image27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20A47-67F1-8B9D-EF61-2EA7125E8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418457"/>
            <a:ext cx="10363200" cy="23945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kern="1200" dirty="0">
                <a:latin typeface="+mn-lt"/>
                <a:ea typeface="+mj-ea"/>
                <a:cs typeface="+mj-cs"/>
              </a:rPr>
              <a:t> </a:t>
            </a:r>
            <a:br>
              <a:rPr lang="en-US" sz="3600" kern="1200" dirty="0">
                <a:latin typeface="+mn-lt"/>
                <a:ea typeface="+mj-ea"/>
                <a:cs typeface="+mj-cs"/>
              </a:rPr>
            </a:br>
            <a:r>
              <a:rPr lang="en-US" sz="36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Characterizing the Gait Profiles of Sexually-Immature Pediatric Patients Following Anterior Cruciate Ligament Reconstruction </a:t>
            </a:r>
            <a:br>
              <a:rPr lang="en-US" sz="4800" b="1" dirty="0">
                <a:latin typeface="+mn-lt"/>
              </a:rPr>
            </a:br>
            <a:r>
              <a:rPr lang="en-US" sz="4500" kern="1200" dirty="0">
                <a:latin typeface="+mn-lt"/>
                <a:ea typeface="+mj-ea"/>
                <a:cs typeface="+mj-cs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61DD7-F85D-3B26-B774-166C72014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812976"/>
            <a:ext cx="8534400" cy="1752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Elizabeth Bjornsen, MS</a:t>
            </a:r>
          </a:p>
          <a:p>
            <a:r>
              <a:rPr lang="en-US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PhD Candidate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7F8D54-D489-B96E-CD97-36474D318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8867" y="160160"/>
            <a:ext cx="2543133" cy="92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38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 descr="Users with solid fill">
            <a:extLst>
              <a:ext uri="{FF2B5EF4-FFF2-40B4-BE49-F238E27FC236}">
                <a16:creationId xmlns:a16="http://schemas.microsoft.com/office/drawing/2014/main" id="{4CB0E5AF-CF63-F364-80C1-8FCFD4E7A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898" y="1311548"/>
            <a:ext cx="3945920" cy="394592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54E4447-12AE-0578-06F0-E90369A9F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1429"/>
            <a:ext cx="10972800" cy="664163"/>
          </a:xfrm>
        </p:spPr>
        <p:txBody>
          <a:bodyPr anchor="ctr">
            <a:normAutofit/>
          </a:bodyPr>
          <a:lstStyle/>
          <a:p>
            <a:r>
              <a:rPr lang="en-US" dirty="0"/>
              <a:t>Study Design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124C1B-DD24-858B-3A54-28B9CB8DC983}"/>
              </a:ext>
            </a:extLst>
          </p:cNvPr>
          <p:cNvGrpSpPr/>
          <p:nvPr/>
        </p:nvGrpSpPr>
        <p:grpSpPr>
          <a:xfrm>
            <a:off x="884717" y="4378631"/>
            <a:ext cx="10945748" cy="2342882"/>
            <a:chOff x="757238" y="3848608"/>
            <a:chExt cx="10945748" cy="234288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2E32494-75C3-3D6A-5F78-46AC9DAC5F4A}"/>
                </a:ext>
              </a:extLst>
            </p:cNvPr>
            <p:cNvCxnSpPr/>
            <p:nvPr/>
          </p:nvCxnSpPr>
          <p:spPr>
            <a:xfrm>
              <a:off x="2262188" y="5022056"/>
              <a:ext cx="0" cy="5572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1F83244-8390-E0D7-0DCA-8A254F555144}"/>
                </a:ext>
              </a:extLst>
            </p:cNvPr>
            <p:cNvCxnSpPr/>
            <p:nvPr/>
          </p:nvCxnSpPr>
          <p:spPr>
            <a:xfrm>
              <a:off x="5929313" y="5022056"/>
              <a:ext cx="0" cy="5572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E882446-5CE5-17A5-C691-25DFCA5AC893}"/>
                </a:ext>
              </a:extLst>
            </p:cNvPr>
            <p:cNvCxnSpPr/>
            <p:nvPr/>
          </p:nvCxnSpPr>
          <p:spPr>
            <a:xfrm>
              <a:off x="11068051" y="5022055"/>
              <a:ext cx="0" cy="5572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B83E315-2958-3CF9-1048-2C3488CC5DEC}"/>
                </a:ext>
              </a:extLst>
            </p:cNvPr>
            <p:cNvGrpSpPr/>
            <p:nvPr/>
          </p:nvGrpSpPr>
          <p:grpSpPr>
            <a:xfrm>
              <a:off x="757238" y="3848608"/>
              <a:ext cx="10945748" cy="2342882"/>
              <a:chOff x="757238" y="3848608"/>
              <a:chExt cx="10945748" cy="234288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4B7886C-AB65-74C9-5733-2AACE69F6F89}"/>
                  </a:ext>
                </a:extLst>
              </p:cNvPr>
              <p:cNvGrpSpPr/>
              <p:nvPr/>
            </p:nvGrpSpPr>
            <p:grpSpPr>
              <a:xfrm>
                <a:off x="757238" y="5043486"/>
                <a:ext cx="10344150" cy="557213"/>
                <a:chOff x="757238" y="5043486"/>
                <a:chExt cx="10344150" cy="557213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2A99E1EB-729C-D506-2F72-55FCDEF0A321}"/>
                    </a:ext>
                  </a:extLst>
                </p:cNvPr>
                <p:cNvCxnSpPr/>
                <p:nvPr/>
              </p:nvCxnSpPr>
              <p:spPr>
                <a:xfrm>
                  <a:off x="757238" y="5286375"/>
                  <a:ext cx="1034415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1D485847-528A-99A9-A109-0CFBD0A3C185}"/>
                    </a:ext>
                  </a:extLst>
                </p:cNvPr>
                <p:cNvCxnSpPr/>
                <p:nvPr/>
              </p:nvCxnSpPr>
              <p:spPr>
                <a:xfrm>
                  <a:off x="757238" y="5043486"/>
                  <a:ext cx="0" cy="55721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8A14F18-8D48-DBC3-9F8E-91DBAA3310DC}"/>
                  </a:ext>
                </a:extLst>
              </p:cNvPr>
              <p:cNvSpPr txBox="1"/>
              <p:nvPr/>
            </p:nvSpPr>
            <p:spPr>
              <a:xfrm>
                <a:off x="1883712" y="5822158"/>
                <a:ext cx="7569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Book" panose="02000503020000020003" pitchFamily="2" charset="0"/>
                    <a:ea typeface="+mn-ea"/>
                    <a:cs typeface="+mn-cs"/>
                  </a:rPr>
                  <a:t>ACLR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EF2A20B-2258-A1A3-5241-A276200399D4}"/>
                  </a:ext>
                </a:extLst>
              </p:cNvPr>
              <p:cNvGrpSpPr/>
              <p:nvPr/>
            </p:nvGrpSpPr>
            <p:grpSpPr>
              <a:xfrm>
                <a:off x="5358482" y="3848608"/>
                <a:ext cx="4576643" cy="2342882"/>
                <a:chOff x="5358482" y="3848608"/>
                <a:chExt cx="4576643" cy="2342882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590FD5E-037B-9F9D-EA6D-3422D7F51D3C}"/>
                    </a:ext>
                  </a:extLst>
                </p:cNvPr>
                <p:cNvSpPr txBox="1"/>
                <p:nvPr/>
              </p:nvSpPr>
              <p:spPr>
                <a:xfrm>
                  <a:off x="7062223" y="3848608"/>
                  <a:ext cx="28729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Book" panose="02000503020000020003" pitchFamily="2" charset="0"/>
                      <a:ea typeface="+mn-ea"/>
                      <a:cs typeface="+mn-cs"/>
                    </a:rPr>
                    <a:t>Biomechanics Assessment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172569A-C5DB-4781-3E1B-DA8E11019928}"/>
                    </a:ext>
                  </a:extLst>
                </p:cNvPr>
                <p:cNvSpPr txBox="1"/>
                <p:nvPr/>
              </p:nvSpPr>
              <p:spPr>
                <a:xfrm>
                  <a:off x="5358482" y="5822158"/>
                  <a:ext cx="11416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Book" panose="02000503020000020003" pitchFamily="2" charset="0"/>
                      <a:ea typeface="+mn-ea"/>
                      <a:cs typeface="+mn-cs"/>
                    </a:rPr>
                    <a:t>6 months</a:t>
                  </a: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1BC54F1-3BEE-C3BC-A009-98F47E8FF0AE}"/>
                  </a:ext>
                </a:extLst>
              </p:cNvPr>
              <p:cNvSpPr txBox="1"/>
              <p:nvPr/>
            </p:nvSpPr>
            <p:spPr>
              <a:xfrm>
                <a:off x="10433087" y="5822158"/>
                <a:ext cx="12698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Book" panose="02000503020000020003" pitchFamily="2" charset="0"/>
                    <a:ea typeface="+mn-ea"/>
                    <a:cs typeface="+mn-cs"/>
                  </a:rPr>
                  <a:t>24 months</a:t>
                </a:r>
              </a:p>
            </p:txBody>
          </p:sp>
          <p:sp>
            <p:nvSpPr>
              <p:cNvPr id="19" name="Left Brace 18">
                <a:extLst>
                  <a:ext uri="{FF2B5EF4-FFF2-40B4-BE49-F238E27FC236}">
                    <a16:creationId xmlns:a16="http://schemas.microsoft.com/office/drawing/2014/main" id="{CCF1F283-AF96-EEEC-897A-25A117D32973}"/>
                  </a:ext>
                </a:extLst>
              </p:cNvPr>
              <p:cNvSpPr/>
              <p:nvPr/>
            </p:nvSpPr>
            <p:spPr>
              <a:xfrm rot="5400000">
                <a:off x="8220069" y="2021982"/>
                <a:ext cx="557211" cy="5138725"/>
              </a:xfrm>
              <a:prstGeom prst="leftBrace">
                <a:avLst>
                  <a:gd name="adj1" fmla="val 41941"/>
                  <a:gd name="adj2" fmla="val 50000"/>
                </a:avLst>
              </a:prstGeom>
              <a:ln>
                <a:solidFill>
                  <a:srgbClr val="F0472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7F94728-D7BA-89D5-F427-1659FCB5E294}"/>
              </a:ext>
            </a:extLst>
          </p:cNvPr>
          <p:cNvSpPr txBox="1"/>
          <p:nvPr/>
        </p:nvSpPr>
        <p:spPr>
          <a:xfrm>
            <a:off x="3921318" y="2745896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Pediatric ACLR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E9081D-8969-6782-87B8-75C3E474892A}"/>
              </a:ext>
            </a:extLst>
          </p:cNvPr>
          <p:cNvSpPr txBox="1"/>
          <p:nvPr/>
        </p:nvSpPr>
        <p:spPr>
          <a:xfrm>
            <a:off x="849232" y="4502160"/>
            <a:ext cx="2777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Adult ACLR: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Sex,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Tegner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Activity (±2), months post-ACLR (±2 )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0BB551-6B27-E668-6D2D-192F4EFF13D3}"/>
              </a:ext>
            </a:extLst>
          </p:cNvPr>
          <p:cNvSpPr txBox="1"/>
          <p:nvPr/>
        </p:nvSpPr>
        <p:spPr>
          <a:xfrm>
            <a:off x="118869" y="1200520"/>
            <a:ext cx="29770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Pediatric Controls: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Tanner stage category; sex;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Tegner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Activity (±2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17C243-F2BC-723E-0349-F8BCA7702013}"/>
              </a:ext>
            </a:extLst>
          </p:cNvPr>
          <p:cNvSpPr txBox="1"/>
          <p:nvPr/>
        </p:nvSpPr>
        <p:spPr>
          <a:xfrm>
            <a:off x="361535" y="6351926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ACL Injury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9BE6E3B-D1CE-5F3A-71F2-25ABCBF7E0FA}"/>
              </a:ext>
            </a:extLst>
          </p:cNvPr>
          <p:cNvSpPr/>
          <p:nvPr/>
        </p:nvSpPr>
        <p:spPr>
          <a:xfrm>
            <a:off x="6090142" y="1611524"/>
            <a:ext cx="5138725" cy="24799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Pediatrics Self-Reported Tanner Stage (Tanner I-IV)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Early Puberty (Tanner Stage I-II)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Mid/Late Puberty (Tanner Stage III-IV)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Previously collected Adult ACLR participants</a:t>
            </a:r>
          </a:p>
        </p:txBody>
      </p:sp>
    </p:spTree>
    <p:extLst>
      <p:ext uri="{BB962C8B-B14F-4D97-AF65-F5344CB8AC3E}">
        <p14:creationId xmlns:p14="http://schemas.microsoft.com/office/powerpoint/2010/main" val="3948378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3877E-48B8-4829-DFD5-233DC6ADB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Methods- Gait Biomechanics Collection and Analysis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DC164D-2930-3390-3482-15F870BE4D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413" r="27143" b="8624"/>
          <a:stretch/>
        </p:blipFill>
        <p:spPr>
          <a:xfrm rot="5400000">
            <a:off x="441191" y="2035963"/>
            <a:ext cx="4703707" cy="4017108"/>
          </a:xfrm>
          <a:prstGeom prst="rect">
            <a:avLst/>
          </a:prstGeom>
        </p:spPr>
      </p:pic>
      <p:pic>
        <p:nvPicPr>
          <p:cNvPr id="3" name="Vicon_gif.mp4" descr="Vicon_gif.mp4">
            <a:hlinkClick r:id="" action="ppaction://media"/>
            <a:extLst>
              <a:ext uri="{FF2B5EF4-FFF2-40B4-BE49-F238E27FC236}">
                <a16:creationId xmlns:a16="http://schemas.microsoft.com/office/drawing/2014/main" id="{9AC712C6-4C5C-24FA-4B8C-0B510D7E70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77190" y="2331720"/>
            <a:ext cx="5730320" cy="322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9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520E5-16EB-B6F6-C626-D53A27F7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20" y="1260977"/>
            <a:ext cx="10972800" cy="664163"/>
          </a:xfrm>
        </p:spPr>
        <p:txBody>
          <a:bodyPr/>
          <a:lstStyle/>
          <a:p>
            <a:pPr algn="l"/>
            <a:r>
              <a:rPr lang="en-US" dirty="0"/>
              <a:t>Results: Participants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7D47C2-6769-56FC-A14B-E1F7FC0F20C0}"/>
              </a:ext>
            </a:extLst>
          </p:cNvPr>
          <p:cNvGrpSpPr/>
          <p:nvPr/>
        </p:nvGrpSpPr>
        <p:grpSpPr>
          <a:xfrm>
            <a:off x="6096000" y="860859"/>
            <a:ext cx="5709920" cy="3319221"/>
            <a:chOff x="6096000" y="860859"/>
            <a:chExt cx="5709920" cy="331922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A2D1FC6-3674-F4C0-DFEF-01253C36CB40}"/>
                </a:ext>
              </a:extLst>
            </p:cNvPr>
            <p:cNvGrpSpPr/>
            <p:nvPr/>
          </p:nvGrpSpPr>
          <p:grpSpPr>
            <a:xfrm>
              <a:off x="6096000" y="860859"/>
              <a:ext cx="5709920" cy="3319221"/>
              <a:chOff x="6141285" y="860859"/>
              <a:chExt cx="5709920" cy="331922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6DA8666-8223-45AE-A02E-75E64682A2E9}"/>
                  </a:ext>
                </a:extLst>
              </p:cNvPr>
              <p:cNvGrpSpPr/>
              <p:nvPr/>
            </p:nvGrpSpPr>
            <p:grpSpPr>
              <a:xfrm>
                <a:off x="6141285" y="860859"/>
                <a:ext cx="5709920" cy="3319221"/>
                <a:chOff x="6482080" y="1341119"/>
                <a:chExt cx="5709920" cy="3319221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3342FAB2-5C15-1B06-58FC-B24E2EE2BD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24615"/>
                <a:stretch/>
              </p:blipFill>
              <p:spPr>
                <a:xfrm>
                  <a:off x="6482080" y="1341119"/>
                  <a:ext cx="5709920" cy="3319221"/>
                </a:xfrm>
                <a:prstGeom prst="rect">
                  <a:avLst/>
                </a:prstGeom>
              </p:spPr>
            </p:pic>
            <p:sp>
              <p:nvSpPr>
                <p:cNvPr id="9" name="5-Point Star 8">
                  <a:extLst>
                    <a:ext uri="{FF2B5EF4-FFF2-40B4-BE49-F238E27FC236}">
                      <a16:creationId xmlns:a16="http://schemas.microsoft.com/office/drawing/2014/main" id="{6ED58892-5F27-DD4E-2248-82324EA21F17}"/>
                    </a:ext>
                  </a:extLst>
                </p:cNvPr>
                <p:cNvSpPr/>
                <p:nvPr/>
              </p:nvSpPr>
              <p:spPr>
                <a:xfrm>
                  <a:off x="8270810" y="2128545"/>
                  <a:ext cx="360002" cy="341648"/>
                </a:xfrm>
                <a:prstGeom prst="star5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9CAA4E4-CD5F-7651-F38B-FE90ADDF5573}"/>
                  </a:ext>
                </a:extLst>
              </p:cNvPr>
              <p:cNvGrpSpPr/>
              <p:nvPr/>
            </p:nvGrpSpPr>
            <p:grpSpPr>
              <a:xfrm>
                <a:off x="7833557" y="1683715"/>
                <a:ext cx="925780" cy="1050726"/>
                <a:chOff x="7833557" y="1683715"/>
                <a:chExt cx="925780" cy="1050726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39AEEB3B-75A5-9363-F076-9B4EE3F4E9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81290" y="1892816"/>
                  <a:ext cx="178047" cy="194233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D643312E-4410-4BFB-39D9-4BE9C187D7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17450" y="1683715"/>
                  <a:ext cx="178047" cy="194233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3E3CA6B7-5F72-9305-4E55-74032D8433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33557" y="2540208"/>
                  <a:ext cx="178047" cy="194233"/>
                </a:xfrm>
                <a:prstGeom prst="rect">
                  <a:avLst/>
                </a:prstGeom>
              </p:spPr>
            </p:pic>
          </p:grp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35D0D51-CB0E-5E15-1A4A-6FCC9665C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48011" y="1624876"/>
              <a:ext cx="178047" cy="194233"/>
            </a:xfrm>
            <a:prstGeom prst="rect">
              <a:avLst/>
            </a:prstGeom>
          </p:spPr>
        </p:pic>
      </p:grp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96AE32B-30A7-C2BB-0622-F1D40D72A72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9754" y="3614883"/>
          <a:ext cx="7746565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553">
                  <a:extLst>
                    <a:ext uri="{9D8B030D-6E8A-4147-A177-3AD203B41FA5}">
                      <a16:colId xmlns:a16="http://schemas.microsoft.com/office/drawing/2014/main" val="4112439855"/>
                    </a:ext>
                  </a:extLst>
                </a:gridCol>
                <a:gridCol w="2109051">
                  <a:extLst>
                    <a:ext uri="{9D8B030D-6E8A-4147-A177-3AD203B41FA5}">
                      <a16:colId xmlns:a16="http://schemas.microsoft.com/office/drawing/2014/main" val="2230179946"/>
                    </a:ext>
                  </a:extLst>
                </a:gridCol>
                <a:gridCol w="2051269">
                  <a:extLst>
                    <a:ext uri="{9D8B030D-6E8A-4147-A177-3AD203B41FA5}">
                      <a16:colId xmlns:a16="http://schemas.microsoft.com/office/drawing/2014/main" val="2612595867"/>
                    </a:ext>
                  </a:extLst>
                </a:gridCol>
                <a:gridCol w="1805692">
                  <a:extLst>
                    <a:ext uri="{9D8B030D-6E8A-4147-A177-3AD203B41FA5}">
                      <a16:colId xmlns:a16="http://schemas.microsoft.com/office/drawing/2014/main" val="447411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Pediatric ACLR (n=15)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Pediatric Control (n=15)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Adult ACLR (n=15)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8473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Age (yrs.)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± 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± 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 ± 3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0027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Months Post ACLR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± 5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± 5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0970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Sex (% Female)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46% (n=7)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46% (n=7)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46% (n=7)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7403812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0099075B-0DE1-CDAF-28B6-E90CD20D9C19}"/>
              </a:ext>
            </a:extLst>
          </p:cNvPr>
          <p:cNvSpPr txBox="1"/>
          <p:nvPr/>
        </p:nvSpPr>
        <p:spPr>
          <a:xfrm>
            <a:off x="8368858" y="4315771"/>
            <a:ext cx="2430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Primary Sports:</a:t>
            </a:r>
          </a:p>
        </p:txBody>
      </p:sp>
      <p:pic>
        <p:nvPicPr>
          <p:cNvPr id="24" name="Graphic 23" descr="Soccer ball with solid fill">
            <a:extLst>
              <a:ext uri="{FF2B5EF4-FFF2-40B4-BE49-F238E27FC236}">
                <a16:creationId xmlns:a16="http://schemas.microsoft.com/office/drawing/2014/main" id="{6799D2BA-CCD1-F370-BF55-A422C3388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50960" y="4845904"/>
            <a:ext cx="914400" cy="914400"/>
          </a:xfrm>
          <a:prstGeom prst="rect">
            <a:avLst/>
          </a:prstGeom>
        </p:spPr>
      </p:pic>
      <p:pic>
        <p:nvPicPr>
          <p:cNvPr id="26" name="Graphic 25" descr="Basketball with solid fill">
            <a:extLst>
              <a:ext uri="{FF2B5EF4-FFF2-40B4-BE49-F238E27FC236}">
                <a16:creationId xmlns:a16="http://schemas.microsoft.com/office/drawing/2014/main" id="{9E4632C2-8E2F-8B15-4378-FDEB8750C4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74904" y="4845904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3751C11-F77A-7300-0CC6-1B4FBA65878C}"/>
              </a:ext>
            </a:extLst>
          </p:cNvPr>
          <p:cNvSpPr txBox="1"/>
          <p:nvPr/>
        </p:nvSpPr>
        <p:spPr>
          <a:xfrm>
            <a:off x="8950960" y="6007542"/>
            <a:ext cx="2438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Combined 57%</a:t>
            </a:r>
          </a:p>
        </p:txBody>
      </p:sp>
    </p:spTree>
    <p:extLst>
      <p:ext uri="{BB962C8B-B14F-4D97-AF65-F5344CB8AC3E}">
        <p14:creationId xmlns:p14="http://schemas.microsoft.com/office/powerpoint/2010/main" val="3373973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30218-D0A9-D580-967D-37404858A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38027"/>
            <a:ext cx="10972800" cy="664163"/>
          </a:xfrm>
        </p:spPr>
        <p:txBody>
          <a:bodyPr/>
          <a:lstStyle/>
          <a:p>
            <a:r>
              <a:rPr lang="en-US" dirty="0"/>
              <a:t>Vertical Ground Reaction Force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806F92-5917-01AC-57F7-C2840F294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6316" y="1462931"/>
            <a:ext cx="4731261" cy="49573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87D2EF-33FA-1752-3CE7-D7D34A23B424}"/>
              </a:ext>
            </a:extLst>
          </p:cNvPr>
          <p:cNvSpPr txBox="1"/>
          <p:nvPr/>
        </p:nvSpPr>
        <p:spPr>
          <a:xfrm>
            <a:off x="3807725" y="6420319"/>
            <a:ext cx="1928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 Stance Phase (1-101%)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9B5F2E-4830-1C6E-8E14-0325E6F7A012}"/>
              </a:ext>
            </a:extLst>
          </p:cNvPr>
          <p:cNvSpPr txBox="1"/>
          <p:nvPr/>
        </p:nvSpPr>
        <p:spPr>
          <a:xfrm>
            <a:off x="1440288" y="6413239"/>
            <a:ext cx="1928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 Stance Phase (1-101%)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092862-85CD-F02F-DF20-4F80ED08ED94}"/>
              </a:ext>
            </a:extLst>
          </p:cNvPr>
          <p:cNvSpPr txBox="1"/>
          <p:nvPr/>
        </p:nvSpPr>
        <p:spPr>
          <a:xfrm rot="16200000">
            <a:off x="-155276" y="2461400"/>
            <a:ext cx="2060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vGRF (%BW)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C4461D-FCCD-3947-8906-96D9F35B22AA}"/>
              </a:ext>
            </a:extLst>
          </p:cNvPr>
          <p:cNvSpPr txBox="1"/>
          <p:nvPr/>
        </p:nvSpPr>
        <p:spPr>
          <a:xfrm rot="16200000">
            <a:off x="-145639" y="4961058"/>
            <a:ext cx="2040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vGRF (%BW)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49ADC6-7E8B-56CE-300D-912A2D882205}"/>
              </a:ext>
            </a:extLst>
          </p:cNvPr>
          <p:cNvSpPr txBox="1"/>
          <p:nvPr/>
        </p:nvSpPr>
        <p:spPr>
          <a:xfrm>
            <a:off x="7331347" y="1810937"/>
            <a:ext cx="4449170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Peds ACLR vs Peds Control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+mn-cs"/>
              </a:rPr>
              <a:t>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vGRF during early stance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+mn-cs"/>
              </a:rPr>
              <a:t>7-14%,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+mn-cs"/>
              </a:rPr>
              <a:t>=-1.2; -6.0% BW) and (16-26%;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+mn-cs"/>
              </a:rPr>
              <a:t>=1.3; -7.0% BW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7557F-DF3C-0653-2EB2-35989520AFF8}"/>
              </a:ext>
            </a:extLst>
          </p:cNvPr>
          <p:cNvSpPr txBox="1"/>
          <p:nvPr/>
        </p:nvSpPr>
        <p:spPr>
          <a:xfrm>
            <a:off x="7289057" y="4179382"/>
            <a:ext cx="4449170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Peds ACLR vs Adult ACLR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+mn-cs"/>
              </a:rPr>
              <a:t>↓ vGRF in midstance (54-62%; d=-1.1; -6.0% BW)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↑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+mn-cs"/>
              </a:rPr>
              <a:t>vGRF in late stance (90-93%; d=-1.0; +5.0% BW)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237E1E-6E36-E4AB-45E3-CA12BC3F44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69" t="63731"/>
          <a:stretch/>
        </p:blipFill>
        <p:spPr>
          <a:xfrm>
            <a:off x="5848308" y="5266480"/>
            <a:ext cx="1196647" cy="2577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AC1FA7-500A-E327-D190-F4B3C53C9D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69" t="7357" b="29687"/>
          <a:stretch/>
        </p:blipFill>
        <p:spPr>
          <a:xfrm>
            <a:off x="5847576" y="2411280"/>
            <a:ext cx="1197379" cy="44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74701B-7827-EC13-F9CA-3F32A31ACF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69" t="7356" b="56396"/>
          <a:stretch/>
        </p:blipFill>
        <p:spPr>
          <a:xfrm>
            <a:off x="5847576" y="4993833"/>
            <a:ext cx="1197379" cy="25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55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DCCFC-46E0-EBDB-12D0-A207C220E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7FD3E-3750-D965-359C-14493082F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205" y="760264"/>
            <a:ext cx="11467792" cy="664163"/>
          </a:xfrm>
        </p:spPr>
        <p:txBody>
          <a:bodyPr/>
          <a:lstStyle/>
          <a:p>
            <a:r>
              <a:rPr lang="en-US" dirty="0"/>
              <a:t>Knee Abduction Moment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AEB94D-B4D4-1201-2327-97CC965276AE}"/>
              </a:ext>
            </a:extLst>
          </p:cNvPr>
          <p:cNvSpPr txBox="1"/>
          <p:nvPr/>
        </p:nvSpPr>
        <p:spPr>
          <a:xfrm>
            <a:off x="3779520" y="6542583"/>
            <a:ext cx="1996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 Stance Phase (1-101%)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D29BE5-EC67-2AC3-ADC9-00F676BA83FB}"/>
              </a:ext>
            </a:extLst>
          </p:cNvPr>
          <p:cNvSpPr txBox="1"/>
          <p:nvPr/>
        </p:nvSpPr>
        <p:spPr>
          <a:xfrm>
            <a:off x="1249680" y="6542583"/>
            <a:ext cx="1996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 Stance Phase (1-101%)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B4D3C8-F7D6-7064-D181-DE207F8E9578}"/>
              </a:ext>
            </a:extLst>
          </p:cNvPr>
          <p:cNvSpPr txBox="1"/>
          <p:nvPr/>
        </p:nvSpPr>
        <p:spPr>
          <a:xfrm rot="16200000">
            <a:off x="-573078" y="2475391"/>
            <a:ext cx="2177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KAM (BW x height)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6F5CB4-6377-E263-3582-96F934007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81" y="1449833"/>
            <a:ext cx="5012785" cy="51233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E77773-D3C6-61CB-AA4F-831C2E95E2CF}"/>
              </a:ext>
            </a:extLst>
          </p:cNvPr>
          <p:cNvSpPr txBox="1"/>
          <p:nvPr/>
        </p:nvSpPr>
        <p:spPr>
          <a:xfrm rot="16200000">
            <a:off x="-503226" y="5113079"/>
            <a:ext cx="2037863" cy="27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KAM (BW x height)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1CE21F-1A36-B056-0DF9-93B7F55E95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69" t="63731"/>
          <a:stretch/>
        </p:blipFill>
        <p:spPr>
          <a:xfrm>
            <a:off x="5844268" y="5266480"/>
            <a:ext cx="1196647" cy="2577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17A36E-53A0-4084-8AB5-8FA5DB1123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69" t="7356" b="56396"/>
          <a:stretch/>
        </p:blipFill>
        <p:spPr>
          <a:xfrm>
            <a:off x="5847576" y="4993833"/>
            <a:ext cx="1197379" cy="2577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8E3198-A27C-3CCD-4006-D12217C4BF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69" t="7357" b="29687"/>
          <a:stretch/>
        </p:blipFill>
        <p:spPr>
          <a:xfrm>
            <a:off x="5847576" y="2411280"/>
            <a:ext cx="1197379" cy="4476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5B0947B-8639-A9DE-C24F-25E67BA77F1B}"/>
              </a:ext>
            </a:extLst>
          </p:cNvPr>
          <p:cNvSpPr txBox="1"/>
          <p:nvPr/>
        </p:nvSpPr>
        <p:spPr>
          <a:xfrm>
            <a:off x="7289057" y="1802021"/>
            <a:ext cx="4449170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Peds ACLR vs Peds Control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+mn-cs"/>
              </a:rPr>
              <a:t>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KAM during early stance (11-35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+mn-cs"/>
              </a:rPr>
              <a:t>%,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+mn-cs"/>
              </a:rPr>
              <a:t>=-1.9; -0.001)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+mn-cs"/>
              </a:rPr>
              <a:t>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KAM in mid to late stance (85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+mn-cs"/>
              </a:rPr>
              <a:t>-91%;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+mn-cs"/>
              </a:rPr>
              <a:t>=1.2; -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+mn-cs"/>
              </a:rPr>
              <a:t>0.004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+mn-cs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245140-4F84-5079-EF40-45502B11CDE4}"/>
              </a:ext>
            </a:extLst>
          </p:cNvPr>
          <p:cNvSpPr txBox="1"/>
          <p:nvPr/>
        </p:nvSpPr>
        <p:spPr>
          <a:xfrm>
            <a:off x="7289057" y="4666316"/>
            <a:ext cx="4449170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Peds ACLR vs Adult ACLR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+mn-cs"/>
              </a:rPr>
              <a:t>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KAM throughout stance (14-92%; d=2.3; -0.01)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028771-9FF8-D2CF-7BFB-C7C548D6AA3F}"/>
              </a:ext>
            </a:extLst>
          </p:cNvPr>
          <p:cNvSpPr txBox="1"/>
          <p:nvPr/>
        </p:nvSpPr>
        <p:spPr>
          <a:xfrm rot="16200000">
            <a:off x="-323629" y="5059295"/>
            <a:ext cx="2249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Abduction (-).        Adduction (+)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F3328E-B13D-4017-0579-027586F13D3F}"/>
              </a:ext>
            </a:extLst>
          </p:cNvPr>
          <p:cNvSpPr txBox="1"/>
          <p:nvPr/>
        </p:nvSpPr>
        <p:spPr>
          <a:xfrm rot="16200000">
            <a:off x="-376459" y="2496613"/>
            <a:ext cx="2249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Abduction (-).        Adduction (+)</a:t>
            </a:r>
          </a:p>
        </p:txBody>
      </p:sp>
    </p:spTree>
    <p:extLst>
      <p:ext uri="{BB962C8B-B14F-4D97-AF65-F5344CB8AC3E}">
        <p14:creationId xmlns:p14="http://schemas.microsoft.com/office/powerpoint/2010/main" val="1619213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185477-0866-CC4B-B0E4-049121E44C38}"/>
              </a:ext>
            </a:extLst>
          </p:cNvPr>
          <p:cNvSpPr txBox="1"/>
          <p:nvPr/>
        </p:nvSpPr>
        <p:spPr>
          <a:xfrm>
            <a:off x="397690" y="861682"/>
            <a:ext cx="11506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Medium" panose="02000503020000020003" pitchFamily="2" charset="0"/>
                <a:ea typeface="+mn-ea"/>
                <a:cs typeface="+mn-cs"/>
              </a:rPr>
              <a:t>Lesser KAM Loading Profiles May Be Linked to a Deleterious Biological Response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C81B82-5DFE-929A-DD9B-F9FF7F393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04" y="1904319"/>
            <a:ext cx="4129696" cy="43270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CE3412-02F9-E98C-96E4-D989E029C046}"/>
              </a:ext>
            </a:extLst>
          </p:cNvPr>
          <p:cNvSpPr txBox="1"/>
          <p:nvPr/>
        </p:nvSpPr>
        <p:spPr>
          <a:xfrm rot="16200000">
            <a:off x="-1359113" y="3868232"/>
            <a:ext cx="3790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Abduction (-).   	                Adduction (+)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290EE9-3178-9213-CAB2-2BA74BC9A3A5}"/>
              </a:ext>
            </a:extLst>
          </p:cNvPr>
          <p:cNvSpPr txBox="1"/>
          <p:nvPr/>
        </p:nvSpPr>
        <p:spPr>
          <a:xfrm rot="16200000">
            <a:off x="-1685021" y="3868231"/>
            <a:ext cx="3790607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Internal KAM (BW x height)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2B01BB-08D5-2C77-4444-CB15A04F1B8A}"/>
              </a:ext>
            </a:extLst>
          </p:cNvPr>
          <p:cNvSpPr txBox="1"/>
          <p:nvPr/>
        </p:nvSpPr>
        <p:spPr>
          <a:xfrm>
            <a:off x="1080655" y="6231390"/>
            <a:ext cx="3821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 Stance Phase (1-101%)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5DD51C-18FE-31DD-AD5D-D444A27548A4}"/>
              </a:ext>
            </a:extLst>
          </p:cNvPr>
          <p:cNvSpPr txBox="1"/>
          <p:nvPr/>
        </p:nvSpPr>
        <p:spPr>
          <a:xfrm>
            <a:off x="4902200" y="2058263"/>
            <a:ext cx="70016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KAM is a proxy measure for knee compartment loading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Andriacchi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et al., 1994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In adults, lesser peak KAM within 12 months is linked to biological markers consistent with early osteoarthritis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Pietrosimone et al.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Pfeiffer et al. 2018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Future work should assess link between KAM and biological markers in pediatric ACLR patients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186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CF72D-2D94-4841-AB43-6479AFD16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0859"/>
            <a:ext cx="10972800" cy="664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kern="1200" dirty="0"/>
              <a:t>Limitations:</a:t>
            </a: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357E5F88-4796-489D-8373-64A7BC094624}"/>
              </a:ext>
            </a:extLst>
          </p:cNvPr>
          <p:cNvGraphicFramePr/>
          <p:nvPr/>
        </p:nvGraphicFramePr>
        <p:xfrm>
          <a:off x="870155" y="1783951"/>
          <a:ext cx="10712245" cy="4509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70015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80B9B-2080-A559-4CC1-3B12CF8CA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9FF8BDB-01C2-1CF4-837A-E42BCB5FD26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69651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2915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CF72D-2D94-4841-AB43-6479AFD16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23DA68-DB22-C5DB-3160-FF16812A35D4}"/>
              </a:ext>
            </a:extLst>
          </p:cNvPr>
          <p:cNvGrpSpPr/>
          <p:nvPr/>
        </p:nvGrpSpPr>
        <p:grpSpPr>
          <a:xfrm>
            <a:off x="939938" y="2057400"/>
            <a:ext cx="10312123" cy="3249385"/>
            <a:chOff x="0" y="0"/>
            <a:chExt cx="9705878" cy="2411591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B3EF9B3E-D2E7-119D-D1AF-CE9F2FDD7E02}"/>
                </a:ext>
              </a:extLst>
            </p:cNvPr>
            <p:cNvSpPr/>
            <p:nvPr/>
          </p:nvSpPr>
          <p:spPr>
            <a:xfrm>
              <a:off x="0" y="0"/>
              <a:ext cx="9705878" cy="241159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D3A022C9-1962-FAC8-C119-E51C8206377C}"/>
                </a:ext>
              </a:extLst>
            </p:cNvPr>
            <p:cNvSpPr txBox="1"/>
            <p:nvPr/>
          </p:nvSpPr>
          <p:spPr>
            <a:xfrm>
              <a:off x="2458978" y="0"/>
              <a:ext cx="7246899" cy="24115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Book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Pediatric ACLR patients demonstrated minor differences in vGRF profiles but substantially lesser KAM loading than adult ACLR patients and may require developmentally-appropriate gait interventions post-ACLR. </a:t>
              </a:r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B395E91-1931-A2B8-0C87-8D27155073F6}"/>
              </a:ext>
            </a:extLst>
          </p:cNvPr>
          <p:cNvSpPr/>
          <p:nvPr/>
        </p:nvSpPr>
        <p:spPr>
          <a:xfrm>
            <a:off x="1630015" y="2690178"/>
            <a:ext cx="1603031" cy="1783851"/>
          </a:xfrm>
          <a:prstGeom prst="roundRect">
            <a:avLst>
              <a:gd name="adj" fmla="val 10000"/>
            </a:avLst>
          </a:prstGeom>
          <a:blipFill rotWithShape="1">
            <a:blip r:embed="rId3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0" r="-1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133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425B-E1BE-1ED5-B2EE-8251CD63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14435"/>
            <a:ext cx="10972800" cy="614565"/>
          </a:xfrm>
        </p:spPr>
        <p:txBody>
          <a:bodyPr/>
          <a:lstStyle/>
          <a:p>
            <a:r>
              <a:rPr lang="en-US" sz="4400" dirty="0"/>
              <a:t>Questions?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BBF1D8-9662-015C-4EA5-151F2758FEF9}"/>
              </a:ext>
            </a:extLst>
          </p:cNvPr>
          <p:cNvSpPr txBox="1"/>
          <p:nvPr/>
        </p:nvSpPr>
        <p:spPr>
          <a:xfrm>
            <a:off x="342902" y="5514470"/>
            <a:ext cx="29945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Contact Info: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Elizabeth Bjornsen, 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ebjornse@email.unc.edu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135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D8B0430-C7B5-E5EE-27FE-C3F634B0C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85" y="331687"/>
            <a:ext cx="11456435" cy="1162051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Acknowledgments and Funding Sources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33B5A7-276B-935E-C173-9AAE13EAB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680" y="3328715"/>
            <a:ext cx="4877055" cy="9022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0557B7-6051-B205-A3C1-3F429E111BE5}"/>
              </a:ext>
            </a:extLst>
          </p:cNvPr>
          <p:cNvSpPr txBox="1"/>
          <p:nvPr/>
        </p:nvSpPr>
        <p:spPr>
          <a:xfrm>
            <a:off x="7501474" y="4322368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1R21AR067560-01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1FB67-FF86-09C9-B8A2-74BD5B32E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219" y="5033565"/>
            <a:ext cx="3470561" cy="1032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FAF6FE-41F6-A8B7-2479-B6DAB82B09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12" t="28179" r="8926" b="17800"/>
          <a:stretch/>
        </p:blipFill>
        <p:spPr>
          <a:xfrm>
            <a:off x="6601818" y="1586514"/>
            <a:ext cx="3619365" cy="16031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FD51A6-C2C8-D968-0887-DD845465C00A}"/>
              </a:ext>
            </a:extLst>
          </p:cNvPr>
          <p:cNvSpPr txBox="1"/>
          <p:nvPr/>
        </p:nvSpPr>
        <p:spPr>
          <a:xfrm>
            <a:off x="7973559" y="278403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22-01803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7C9445-69B2-ADA6-8F23-D2F456738773}"/>
              </a:ext>
            </a:extLst>
          </p:cNvPr>
          <p:cNvSpPr txBox="1"/>
          <p:nvPr/>
        </p:nvSpPr>
        <p:spPr>
          <a:xfrm>
            <a:off x="1200265" y="2090172"/>
            <a:ext cx="32002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Co-Authors: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Troy Blackburn, PhD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Winter Earnhardt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Jason Franz, PhD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Zachary W. Horton, 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Darin Padua, PhD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Sandra Shultz, PhD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Brian Pietrosimone, PhD</a:t>
            </a:r>
          </a:p>
        </p:txBody>
      </p:sp>
    </p:spTree>
    <p:extLst>
      <p:ext uri="{BB962C8B-B14F-4D97-AF65-F5344CB8AC3E}">
        <p14:creationId xmlns:p14="http://schemas.microsoft.com/office/powerpoint/2010/main" val="3351842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3C6CB-2C1D-D4A0-C3E1-F678E6187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9210"/>
            <a:ext cx="10972800" cy="790863"/>
          </a:xfrm>
        </p:spPr>
        <p:txBody>
          <a:bodyPr/>
          <a:lstStyle/>
          <a:p>
            <a:pPr algn="l"/>
            <a:r>
              <a:rPr lang="en-US" dirty="0"/>
              <a:t>Osteoarthritis Development is Common Following ACLR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6D61CB8-DC23-7715-C89D-AEDD5AE61AAB}"/>
              </a:ext>
            </a:extLst>
          </p:cNvPr>
          <p:cNvGraphicFramePr/>
          <p:nvPr/>
        </p:nvGraphicFramePr>
        <p:xfrm>
          <a:off x="2240280" y="1399447"/>
          <a:ext cx="8128000" cy="4712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048FF7A-41D0-AA6C-FF2C-02A48EF1A2B2}"/>
              </a:ext>
            </a:extLst>
          </p:cNvPr>
          <p:cNvSpPr/>
          <p:nvPr/>
        </p:nvSpPr>
        <p:spPr>
          <a:xfrm>
            <a:off x="4849907" y="4715332"/>
            <a:ext cx="3896060" cy="13966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 in 3 will develop post-traumatic osteoarthritis within the 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decade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Luc-Harkey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JAT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(2014)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52777DE-8E18-DF6D-C0C0-32D03015C28D}"/>
              </a:ext>
            </a:extLst>
          </p:cNvPr>
          <p:cNvSpPr/>
          <p:nvPr/>
        </p:nvSpPr>
        <p:spPr>
          <a:xfrm>
            <a:off x="243839" y="2788759"/>
            <a:ext cx="4762875" cy="15025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OVERALL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: 74.6/100,000 ACLR 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13-17 AGE GROUP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: 96.3/100,000 ACLR 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Herzog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Sports Health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(2018)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F86D03-048A-4C16-C115-08A45EBAE023}"/>
              </a:ext>
            </a:extLst>
          </p:cNvPr>
          <p:cNvSpPr/>
          <p:nvPr/>
        </p:nvSpPr>
        <p:spPr>
          <a:xfrm>
            <a:off x="9296093" y="3646710"/>
            <a:ext cx="2652068" cy="19804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Potential for greater years lived with disability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Ackerman et al.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Osteoarth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and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Cartil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(2015)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4CAA8D4-2EE3-3DD4-E0DF-E43A6AAB9AE8}"/>
              </a:ext>
            </a:extLst>
          </p:cNvPr>
          <p:cNvSpPr/>
          <p:nvPr/>
        </p:nvSpPr>
        <p:spPr>
          <a:xfrm>
            <a:off x="10067393" y="2359965"/>
            <a:ext cx="1133031" cy="1069035"/>
          </a:xfrm>
          <a:prstGeom prst="roundRect">
            <a:avLst>
              <a:gd name="adj" fmla="val 10000"/>
            </a:avLst>
          </a:prstGeom>
          <a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000" r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556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839FE-E2D4-2ACD-2909-4465E446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State of ACL Biomechanics Research</a:t>
            </a:r>
          </a:p>
        </p:txBody>
      </p:sp>
      <p:pic>
        <p:nvPicPr>
          <p:cNvPr id="5" name="Graphic 4" descr="Walk with solid fill">
            <a:extLst>
              <a:ext uri="{FF2B5EF4-FFF2-40B4-BE49-F238E27FC236}">
                <a16:creationId xmlns:a16="http://schemas.microsoft.com/office/drawing/2014/main" id="{9B2D3E4C-A9D1-4046-2E4E-2CE8003C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370" y="2219646"/>
            <a:ext cx="1601097" cy="16010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9E2BA1-1DD4-CAEB-C76F-53AB47D39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3612" y="2539866"/>
            <a:ext cx="1058005" cy="1058005"/>
          </a:xfrm>
          <a:prstGeom prst="rect">
            <a:avLst/>
          </a:prstGeo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D1369065-7A14-DFFC-18BA-BBA47ACC65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r="14700" b="45581"/>
          <a:stretch/>
        </p:blipFill>
        <p:spPr bwMode="auto">
          <a:xfrm>
            <a:off x="4712533" y="3071399"/>
            <a:ext cx="2061744" cy="17084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98B29A-A275-1605-FAD6-F150248A5E9A}"/>
              </a:ext>
            </a:extLst>
          </p:cNvPr>
          <p:cNvCxnSpPr>
            <a:cxnSpLocks/>
          </p:cNvCxnSpPr>
          <p:nvPr/>
        </p:nvCxnSpPr>
        <p:spPr>
          <a:xfrm flipV="1">
            <a:off x="2027583" y="2968392"/>
            <a:ext cx="8189843" cy="344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3AF6045C-3DF8-F77B-BF66-2929AD7C6C34}"/>
              </a:ext>
            </a:extLst>
          </p:cNvPr>
          <p:cNvSpPr/>
          <p:nvPr/>
        </p:nvSpPr>
        <p:spPr>
          <a:xfrm>
            <a:off x="3776870" y="2761129"/>
            <a:ext cx="556591" cy="483455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53CBAFE-8D77-D39E-89E2-49FB2F557E62}"/>
              </a:ext>
            </a:extLst>
          </p:cNvPr>
          <p:cNvCxnSpPr>
            <a:cxnSpLocks/>
          </p:cNvCxnSpPr>
          <p:nvPr/>
        </p:nvCxnSpPr>
        <p:spPr>
          <a:xfrm flipH="1" flipV="1">
            <a:off x="4275211" y="3134221"/>
            <a:ext cx="437322" cy="3846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C57B5D7-C3FC-9BBB-0534-EE0782A95CE7}"/>
              </a:ext>
            </a:extLst>
          </p:cNvPr>
          <p:cNvSpPr txBox="1"/>
          <p:nvPr/>
        </p:nvSpPr>
        <p:spPr>
          <a:xfrm>
            <a:off x="4816709" y="4944993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GAIT RETRAINING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347326-0094-71F0-ABE7-4CEC005FD056}"/>
              </a:ext>
            </a:extLst>
          </p:cNvPr>
          <p:cNvSpPr txBox="1"/>
          <p:nvPr/>
        </p:nvSpPr>
        <p:spPr>
          <a:xfrm>
            <a:off x="251520" y="1648895"/>
            <a:ext cx="2207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GAIT BIOMECHANICS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498B16-8C97-879B-ADD9-D26418880BC5}"/>
              </a:ext>
            </a:extLst>
          </p:cNvPr>
          <p:cNvSpPr txBox="1"/>
          <p:nvPr/>
        </p:nvSpPr>
        <p:spPr>
          <a:xfrm>
            <a:off x="8398355" y="1741618"/>
            <a:ext cx="363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OSTEOARTHRITIS DEVELOPMENT AND KNEE SYMPTOMS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751E860-9D6B-AE41-B6F0-C7FC97B7DD65}"/>
              </a:ext>
            </a:extLst>
          </p:cNvPr>
          <p:cNvSpPr/>
          <p:nvPr/>
        </p:nvSpPr>
        <p:spPr>
          <a:xfrm>
            <a:off x="125386" y="3911625"/>
            <a:ext cx="2771636" cy="17767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Aberrant gait biomechanics within 1st 12 months post-ACLR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Davis-Wilson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MSSE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(2020)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Slater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JAT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(2017)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Hart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 J Sports Med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(2016)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E445390-994A-80D8-0DD4-5E772F86BD43}"/>
              </a:ext>
            </a:extLst>
          </p:cNvPr>
          <p:cNvSpPr/>
          <p:nvPr/>
        </p:nvSpPr>
        <p:spPr>
          <a:xfrm>
            <a:off x="8050306" y="3997445"/>
            <a:ext cx="3986191" cy="22771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Aberrant gait biomechanics linked to linked to PTOA development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Pfeiffer S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MSSE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(2017)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Pietrosimone B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J Ortho Res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(2016)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Wellsandt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E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Am J Sports Med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(2016)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660992-3876-2C51-14B8-48537D4A3C31}"/>
              </a:ext>
            </a:extLst>
          </p:cNvPr>
          <p:cNvSpPr txBox="1"/>
          <p:nvPr/>
        </p:nvSpPr>
        <p:spPr>
          <a:xfrm>
            <a:off x="3545774" y="5426619"/>
            <a:ext cx="43952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3563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Evans-Pickett A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Clin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Biomech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(2020)</a:t>
            </a:r>
          </a:p>
          <a:p>
            <a:pPr marL="563563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Luc-Harkey BA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J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Biomech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(2018)</a:t>
            </a:r>
          </a:p>
          <a:p>
            <a:pPr marL="563563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Munsch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AE et al.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PeerJ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(2020)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BD72A9-CE1C-A57C-1A10-681D651E9488}"/>
              </a:ext>
            </a:extLst>
          </p:cNvPr>
          <p:cNvSpPr/>
          <p:nvPr/>
        </p:nvSpPr>
        <p:spPr>
          <a:xfrm>
            <a:off x="251520" y="1575358"/>
            <a:ext cx="11688960" cy="32044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Previous research has focused on adult or combined adult/pediatric patient populations</a:t>
            </a:r>
          </a:p>
        </p:txBody>
      </p:sp>
    </p:spTree>
    <p:extLst>
      <p:ext uri="{BB962C8B-B14F-4D97-AF65-F5344CB8AC3E}">
        <p14:creationId xmlns:p14="http://schemas.microsoft.com/office/powerpoint/2010/main" val="417250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2EA44-49E3-BB1E-EB2D-CBE09243B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1169" y="1451621"/>
            <a:ext cx="7046580" cy="540242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</a:rPr>
              <a:t>2.3% annual increase of ACL injury </a:t>
            </a:r>
          </a:p>
          <a:p>
            <a:pPr marL="609600" lvl="1" indent="0">
              <a:lnSpc>
                <a:spcPct val="90000"/>
              </a:lnSpc>
              <a:buNone/>
            </a:pPr>
            <a:r>
              <a:rPr lang="en-US" sz="1600" b="0" i="0" u="none" strike="noStrike" dirty="0">
                <a:effectLst/>
              </a:rPr>
              <a:t>Beck et al., </a:t>
            </a:r>
            <a:r>
              <a:rPr lang="en-US" sz="1600" b="0" i="1" u="none" strike="noStrike" dirty="0">
                <a:effectLst/>
              </a:rPr>
              <a:t>Pediatrics</a:t>
            </a:r>
            <a:r>
              <a:rPr lang="en-US" sz="1600" b="0" i="0" u="none" strike="noStrike" dirty="0">
                <a:effectLst/>
              </a:rPr>
              <a:t> (2017)</a:t>
            </a:r>
          </a:p>
          <a:p>
            <a:pPr marL="609600" lvl="1" indent="0">
              <a:lnSpc>
                <a:spcPct val="90000"/>
              </a:lnSpc>
              <a:buNone/>
            </a:pPr>
            <a:endParaRPr lang="en-US" sz="1600" b="0" i="0" u="none" strike="noStrike" dirty="0">
              <a:effectLst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</a:rPr>
              <a:t>~18% increase for 10-14 and 15-19 age groups (2007-2011)</a:t>
            </a:r>
            <a:endParaRPr lang="en-US" sz="2400" dirty="0"/>
          </a:p>
          <a:p>
            <a:pPr marL="609600" lvl="1" indent="0">
              <a:lnSpc>
                <a:spcPct val="90000"/>
              </a:lnSpc>
              <a:buNone/>
            </a:pPr>
            <a:r>
              <a:rPr lang="en-US" sz="1600" dirty="0"/>
              <a:t>Werner et al., </a:t>
            </a:r>
            <a:r>
              <a:rPr lang="en-US" sz="1600" i="1" dirty="0"/>
              <a:t>J Ped Ortho </a:t>
            </a:r>
            <a:r>
              <a:rPr lang="en-US" sz="1600" dirty="0"/>
              <a:t>(2016) </a:t>
            </a:r>
          </a:p>
          <a:p>
            <a:pPr marL="609600" lvl="1" indent="0">
              <a:lnSpc>
                <a:spcPct val="90000"/>
              </a:lnSpc>
              <a:buNone/>
            </a:pPr>
            <a:endParaRPr lang="en-US" sz="1600" b="0" i="0" u="none" strike="noStrike" dirty="0">
              <a:effectLst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</a:rPr>
              <a:t>Greater likelihood of concomitant injuries and 3x greater risk of retear vs. adults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	</a:t>
            </a:r>
            <a:r>
              <a:rPr lang="en-US" sz="1600" dirty="0"/>
              <a:t>Werner et al., </a:t>
            </a:r>
            <a:r>
              <a:rPr lang="en-US" sz="1600" i="1" dirty="0"/>
              <a:t>J Ped Ortho </a:t>
            </a:r>
            <a:r>
              <a:rPr lang="en-US" sz="1600" dirty="0"/>
              <a:t>(2016) </a:t>
            </a:r>
            <a:endParaRPr lang="en-US" sz="1600" b="0" i="0" u="none" strike="noStrike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/>
              <a:t>	</a:t>
            </a:r>
            <a:r>
              <a:rPr lang="en-US" sz="1600" dirty="0" err="1"/>
              <a:t>Faunø</a:t>
            </a:r>
            <a:r>
              <a:rPr lang="en-US" sz="1600" dirty="0"/>
              <a:t> et al., </a:t>
            </a:r>
            <a:r>
              <a:rPr lang="en-US" sz="1600" i="1" dirty="0"/>
              <a:t>Ortho J Sports Med </a:t>
            </a:r>
            <a:r>
              <a:rPr lang="en-US" sz="1600" dirty="0"/>
              <a:t>(2014)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b="0" i="0" u="none" strike="noStrike" dirty="0">
              <a:effectLst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</a:rPr>
              <a:t>Long-term outcomes in pediatrics are poorly understood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/>
              <a:t>	</a:t>
            </a:r>
            <a:r>
              <a:rPr lang="en-US" sz="1600" dirty="0" err="1"/>
              <a:t>Allahabadi</a:t>
            </a:r>
            <a:r>
              <a:rPr lang="en-US" sz="1600" dirty="0"/>
              <a:t> S et al. </a:t>
            </a:r>
            <a:r>
              <a:rPr lang="en-US" sz="1600" i="1" dirty="0"/>
              <a:t>Ortho J Sports Med </a:t>
            </a:r>
            <a:r>
              <a:rPr lang="en-US" sz="1600" dirty="0"/>
              <a:t>(2021)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3EDDB7-B25F-B910-A50C-96AACDE1B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46439"/>
            <a:ext cx="10972800" cy="664163"/>
          </a:xfrm>
        </p:spPr>
        <p:txBody>
          <a:bodyPr anchor="ctr">
            <a:normAutofit/>
          </a:bodyPr>
          <a:lstStyle/>
          <a:p>
            <a:r>
              <a:rPr lang="en-US"/>
              <a:t>Incidence of Pediatric ACL Injury</a:t>
            </a:r>
          </a:p>
        </p:txBody>
      </p:sp>
      <p:pic>
        <p:nvPicPr>
          <p:cNvPr id="30" name="Picture 29" descr="Children playing football">
            <a:extLst>
              <a:ext uri="{FF2B5EF4-FFF2-40B4-BE49-F238E27FC236}">
                <a16:creationId xmlns:a16="http://schemas.microsoft.com/office/drawing/2014/main" id="{BC059E20-0919-8CC4-8495-FD8E567588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98" r="14607"/>
          <a:stretch/>
        </p:blipFill>
        <p:spPr>
          <a:xfrm>
            <a:off x="7247749" y="1569115"/>
            <a:ext cx="4539805" cy="449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13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B602C-1D36-E1FB-63A1-9CFBCEE11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for Long-term Outcomes in Pediatrics?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A92C938-CDA8-B9A0-DB9C-1D737861A2CD}"/>
              </a:ext>
            </a:extLst>
          </p:cNvPr>
          <p:cNvGraphicFramePr/>
          <p:nvPr/>
        </p:nvGraphicFramePr>
        <p:xfrm>
          <a:off x="364330" y="2081114"/>
          <a:ext cx="11632051" cy="4276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2412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DEAC1-294A-B5AF-2C42-8C8EB76C6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Pediatrics Should Not be Treated as Adults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AFD318-A667-FBC9-B2E2-AEDCAF912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28" y="2037048"/>
            <a:ext cx="6602964" cy="3799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706D21-D5B6-4A7D-FF04-ECB3D3A0D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9269" y="2079036"/>
            <a:ext cx="4643131" cy="347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95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F9FA4-4AD6-8666-005E-670A7D101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Limitations of Previous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B6EBB-73EB-9D2E-ED26-547DC24B6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399" y="2148905"/>
            <a:ext cx="11469201" cy="4525963"/>
          </a:xfrm>
        </p:spPr>
        <p:txBody>
          <a:bodyPr/>
          <a:lstStyle/>
          <a:p>
            <a:r>
              <a:rPr lang="en-US" dirty="0"/>
              <a:t>Lack of biomechanical analyses in pediatrics</a:t>
            </a:r>
          </a:p>
          <a:p>
            <a:pPr lvl="1"/>
            <a:r>
              <a:rPr lang="en-US" dirty="0"/>
              <a:t>One study in older pediatrics 16-18 yrs. old </a:t>
            </a:r>
          </a:p>
          <a:p>
            <a:pPr marL="609600" lvl="1" indent="0">
              <a:buNone/>
            </a:pPr>
            <a:r>
              <a:rPr lang="en-US" sz="1600" dirty="0"/>
              <a:t>	</a:t>
            </a:r>
            <a:r>
              <a:rPr lang="en-US" sz="1600" dirty="0" err="1"/>
              <a:t>Lisee</a:t>
            </a:r>
            <a:r>
              <a:rPr lang="en-US" sz="1600" dirty="0"/>
              <a:t> et al. </a:t>
            </a:r>
            <a:r>
              <a:rPr lang="en-US" sz="1600" i="1" dirty="0"/>
              <a:t>J </a:t>
            </a:r>
            <a:r>
              <a:rPr lang="en-US" sz="1600" i="1" dirty="0" err="1"/>
              <a:t>Athl</a:t>
            </a:r>
            <a:r>
              <a:rPr lang="en-US" sz="1600" i="1" dirty="0"/>
              <a:t> Train, </a:t>
            </a:r>
            <a:r>
              <a:rPr lang="en-US" sz="1600" dirty="0"/>
              <a:t>2022</a:t>
            </a:r>
          </a:p>
          <a:p>
            <a:r>
              <a:rPr lang="en-US" dirty="0"/>
              <a:t>Lack of rigorous study design</a:t>
            </a:r>
          </a:p>
          <a:p>
            <a:pPr lvl="1"/>
            <a:r>
              <a:rPr lang="en-US" dirty="0"/>
              <a:t>Chronological Age vs. Maturation Stage</a:t>
            </a:r>
          </a:p>
          <a:p>
            <a:pPr lvl="1"/>
            <a:r>
              <a:rPr lang="en-US" dirty="0"/>
              <a:t>Control Groups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836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DAB11-C978-779F-DBF4-2D38DF851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31661-3270-ED67-F5BC-0ED835ECA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332037"/>
            <a:ext cx="109728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/>
              <a:t>To compare the biomechanical profiles of pediatric ACLR patients (defined as Tanner Stage I-IV) to uninjured, matched pediatrics and adult-matched ACLR patients.</a:t>
            </a:r>
          </a:p>
        </p:txBody>
      </p:sp>
    </p:spTree>
    <p:extLst>
      <p:ext uri="{BB962C8B-B14F-4D97-AF65-F5344CB8AC3E}">
        <p14:creationId xmlns:p14="http://schemas.microsoft.com/office/powerpoint/2010/main" val="1264715656"/>
      </p:ext>
    </p:extLst>
  </p:cSld>
  <p:clrMapOvr>
    <a:masterClrMapping/>
  </p:clrMapOvr>
</p:sld>
</file>

<file path=ppt/theme/theme1.xml><?xml version="1.0" encoding="utf-8"?>
<a:theme xmlns:a="http://schemas.openxmlformats.org/drawingml/2006/main" name="MOTION2018 - compatib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21EAF21A-D4E6-A140-81D9-A084241E305F}" vid="{153728C0-0605-C543-8BB1-B67CA8C895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1074</Words>
  <Application>Microsoft Macintosh PowerPoint</Application>
  <PresentationFormat>Widescreen</PresentationFormat>
  <Paragraphs>174</Paragraphs>
  <Slides>19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Aptos</vt:lpstr>
      <vt:lpstr>Arial</vt:lpstr>
      <vt:lpstr>Avenir Book</vt:lpstr>
      <vt:lpstr>Avenir Heavy</vt:lpstr>
      <vt:lpstr>Avenir Medium</vt:lpstr>
      <vt:lpstr>Calibri</vt:lpstr>
      <vt:lpstr>Times New Roman</vt:lpstr>
      <vt:lpstr>MOTION2018 - compatible</vt:lpstr>
      <vt:lpstr>  Characterizing the Gait Profiles of Sexually-Immature Pediatric Patients Following Anterior Cruciate Ligament Reconstruction   </vt:lpstr>
      <vt:lpstr>Acknowledgments and Funding Sources</vt:lpstr>
      <vt:lpstr>Osteoarthritis Development is Common Following ACLR</vt:lpstr>
      <vt:lpstr>Current State of ACL Biomechanics Research</vt:lpstr>
      <vt:lpstr>Incidence of Pediatric ACL Injury</vt:lpstr>
      <vt:lpstr>Implications for Long-term Outcomes in Pediatrics?</vt:lpstr>
      <vt:lpstr>Pediatrics Should Not be Treated as Adults</vt:lpstr>
      <vt:lpstr>Key Limitations of Previous Work</vt:lpstr>
      <vt:lpstr>Purpose</vt:lpstr>
      <vt:lpstr>Study Design</vt:lpstr>
      <vt:lpstr>Methods- Gait Biomechanics Collection and Analysis</vt:lpstr>
      <vt:lpstr>Results: Participants</vt:lpstr>
      <vt:lpstr>Vertical Ground Reaction Force</vt:lpstr>
      <vt:lpstr>Knee Abduction Moment</vt:lpstr>
      <vt:lpstr>PowerPoint Presentation</vt:lpstr>
      <vt:lpstr>Limitations:</vt:lpstr>
      <vt:lpstr>Future Directions </vt:lpstr>
      <vt:lpstr>Conclusion</vt:lpstr>
      <vt:lpstr>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Characterizing the Gait Profiles of Sexually-Immature Pediatric Patients Following Anterior Cruciate Ligament Reconstruction   </dc:title>
  <dc:creator>Elizabeth Bjornsen</dc:creator>
  <cp:lastModifiedBy>Elizabeth Bjornsen</cp:lastModifiedBy>
  <cp:revision>2</cp:revision>
  <dcterms:created xsi:type="dcterms:W3CDTF">2024-02-15T20:32:05Z</dcterms:created>
  <dcterms:modified xsi:type="dcterms:W3CDTF">2024-02-15T20:34:57Z</dcterms:modified>
</cp:coreProperties>
</file>