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764" r:id="rId2"/>
    <p:sldId id="765" r:id="rId3"/>
    <p:sldId id="766" r:id="rId4"/>
    <p:sldId id="782" r:id="rId5"/>
    <p:sldId id="84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8"/>
    <p:restoredTop sz="95100"/>
  </p:normalViewPr>
  <p:slideViewPr>
    <p:cSldViewPr snapToGrid="0">
      <p:cViewPr varScale="1">
        <p:scale>
          <a:sx n="94" d="100"/>
          <a:sy n="94" d="100"/>
        </p:scale>
        <p:origin x="73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B48424-ADD4-1746-BB22-FB888AC35357}" type="datetimeFigureOut">
              <a:rPr lang="en-US" smtClean="0"/>
              <a:t>2/16/24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C59E37-B376-9F49-834E-4F96E3E43842}" type="slidenum">
              <a:rPr lang="en-US" smtClean="0"/>
              <a:t>‹#›</a:t>
            </a:fld>
            <a:endParaRPr lang="en-US"/>
          </a:p>
        </p:txBody>
      </p:sp>
    </p:spTree>
    <p:extLst>
      <p:ext uri="{BB962C8B-B14F-4D97-AF65-F5344CB8AC3E}">
        <p14:creationId xmlns:p14="http://schemas.microsoft.com/office/powerpoint/2010/main" val="1468330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E12A6-2177-6C80-6932-AE739F11A25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902A7A4-80CE-9D62-A120-24890C6B78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6D00D14-D602-07F2-031E-ECBE0D2F4CB7}"/>
              </a:ext>
            </a:extLst>
          </p:cNvPr>
          <p:cNvSpPr>
            <a:spLocks noGrp="1"/>
          </p:cNvSpPr>
          <p:nvPr>
            <p:ph type="dt" sz="half" idx="10"/>
          </p:nvPr>
        </p:nvSpPr>
        <p:spPr/>
        <p:txBody>
          <a:bodyPr/>
          <a:lstStyle/>
          <a:p>
            <a:fld id="{606EC49B-506E-2747-8717-A1027A4BBF44}" type="datetimeFigureOut">
              <a:rPr lang="en-US" smtClean="0"/>
              <a:t>2/16/24</a:t>
            </a:fld>
            <a:endParaRPr lang="en-US"/>
          </a:p>
        </p:txBody>
      </p:sp>
      <p:sp>
        <p:nvSpPr>
          <p:cNvPr id="5" name="Footer Placeholder 4">
            <a:extLst>
              <a:ext uri="{FF2B5EF4-FFF2-40B4-BE49-F238E27FC236}">
                <a16:creationId xmlns:a16="http://schemas.microsoft.com/office/drawing/2014/main" id="{40C548F1-BEE4-1C9B-730C-99AF6A1992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DA6A64-D1C6-32E1-FC6C-1CEB25D919B2}"/>
              </a:ext>
            </a:extLst>
          </p:cNvPr>
          <p:cNvSpPr>
            <a:spLocks noGrp="1"/>
          </p:cNvSpPr>
          <p:nvPr>
            <p:ph type="sldNum" sz="quarter" idx="12"/>
          </p:nvPr>
        </p:nvSpPr>
        <p:spPr/>
        <p:txBody>
          <a:bodyPr/>
          <a:lstStyle/>
          <a:p>
            <a:fld id="{2EE90DBB-7A29-0542-855B-584929D55C4C}" type="slidenum">
              <a:rPr lang="en-US" smtClean="0"/>
              <a:t>‹#›</a:t>
            </a:fld>
            <a:endParaRPr lang="en-US"/>
          </a:p>
        </p:txBody>
      </p:sp>
    </p:spTree>
    <p:extLst>
      <p:ext uri="{BB962C8B-B14F-4D97-AF65-F5344CB8AC3E}">
        <p14:creationId xmlns:p14="http://schemas.microsoft.com/office/powerpoint/2010/main" val="428136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1B5B9-EDF6-F0B5-26D4-93A50D692FB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AAC6889-64D4-F660-745A-C9356D5D97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D0631D-FA10-EB8A-C6B7-63B3C6AFC5B0}"/>
              </a:ext>
            </a:extLst>
          </p:cNvPr>
          <p:cNvSpPr>
            <a:spLocks noGrp="1"/>
          </p:cNvSpPr>
          <p:nvPr>
            <p:ph type="dt" sz="half" idx="10"/>
          </p:nvPr>
        </p:nvSpPr>
        <p:spPr/>
        <p:txBody>
          <a:bodyPr/>
          <a:lstStyle/>
          <a:p>
            <a:fld id="{606EC49B-506E-2747-8717-A1027A4BBF44}" type="datetimeFigureOut">
              <a:rPr lang="en-US" smtClean="0"/>
              <a:t>2/16/24</a:t>
            </a:fld>
            <a:endParaRPr lang="en-US"/>
          </a:p>
        </p:txBody>
      </p:sp>
      <p:sp>
        <p:nvSpPr>
          <p:cNvPr id="5" name="Footer Placeholder 4">
            <a:extLst>
              <a:ext uri="{FF2B5EF4-FFF2-40B4-BE49-F238E27FC236}">
                <a16:creationId xmlns:a16="http://schemas.microsoft.com/office/drawing/2014/main" id="{C907CDFD-2AA5-629E-30FD-A830754813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1536CA-3783-BAF2-D649-8FFC23E17431}"/>
              </a:ext>
            </a:extLst>
          </p:cNvPr>
          <p:cNvSpPr>
            <a:spLocks noGrp="1"/>
          </p:cNvSpPr>
          <p:nvPr>
            <p:ph type="sldNum" sz="quarter" idx="12"/>
          </p:nvPr>
        </p:nvSpPr>
        <p:spPr/>
        <p:txBody>
          <a:bodyPr/>
          <a:lstStyle/>
          <a:p>
            <a:fld id="{2EE90DBB-7A29-0542-855B-584929D55C4C}" type="slidenum">
              <a:rPr lang="en-US" smtClean="0"/>
              <a:t>‹#›</a:t>
            </a:fld>
            <a:endParaRPr lang="en-US"/>
          </a:p>
        </p:txBody>
      </p:sp>
    </p:spTree>
    <p:extLst>
      <p:ext uri="{BB962C8B-B14F-4D97-AF65-F5344CB8AC3E}">
        <p14:creationId xmlns:p14="http://schemas.microsoft.com/office/powerpoint/2010/main" val="3512794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19B2DFE-860E-5A4D-E6C0-EB88904ACF7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EC1A0C1-7B61-F1B4-3033-3573EB67BD8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DD7D58-B51B-A016-112C-9FEB1E6EC26A}"/>
              </a:ext>
            </a:extLst>
          </p:cNvPr>
          <p:cNvSpPr>
            <a:spLocks noGrp="1"/>
          </p:cNvSpPr>
          <p:nvPr>
            <p:ph type="dt" sz="half" idx="10"/>
          </p:nvPr>
        </p:nvSpPr>
        <p:spPr/>
        <p:txBody>
          <a:bodyPr/>
          <a:lstStyle/>
          <a:p>
            <a:fld id="{606EC49B-506E-2747-8717-A1027A4BBF44}" type="datetimeFigureOut">
              <a:rPr lang="en-US" smtClean="0"/>
              <a:t>2/16/24</a:t>
            </a:fld>
            <a:endParaRPr lang="en-US"/>
          </a:p>
        </p:txBody>
      </p:sp>
      <p:sp>
        <p:nvSpPr>
          <p:cNvPr id="5" name="Footer Placeholder 4">
            <a:extLst>
              <a:ext uri="{FF2B5EF4-FFF2-40B4-BE49-F238E27FC236}">
                <a16:creationId xmlns:a16="http://schemas.microsoft.com/office/drawing/2014/main" id="{A9C94D26-85E7-B521-F160-65AE59E948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89224D-35A4-277F-1AE9-F78C267A0DD3}"/>
              </a:ext>
            </a:extLst>
          </p:cNvPr>
          <p:cNvSpPr>
            <a:spLocks noGrp="1"/>
          </p:cNvSpPr>
          <p:nvPr>
            <p:ph type="sldNum" sz="quarter" idx="12"/>
          </p:nvPr>
        </p:nvSpPr>
        <p:spPr/>
        <p:txBody>
          <a:bodyPr/>
          <a:lstStyle/>
          <a:p>
            <a:fld id="{2EE90DBB-7A29-0542-855B-584929D55C4C}" type="slidenum">
              <a:rPr lang="en-US" smtClean="0"/>
              <a:t>‹#›</a:t>
            </a:fld>
            <a:endParaRPr lang="en-US"/>
          </a:p>
        </p:txBody>
      </p:sp>
    </p:spTree>
    <p:extLst>
      <p:ext uri="{BB962C8B-B14F-4D97-AF65-F5344CB8AC3E}">
        <p14:creationId xmlns:p14="http://schemas.microsoft.com/office/powerpoint/2010/main" val="1489834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BEEA7-1B61-3814-B49E-F69060A76E4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96A91F2-6748-F6F8-AE77-5D215259A2A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470D36-5C92-D6CA-D940-10D47834ACA2}"/>
              </a:ext>
            </a:extLst>
          </p:cNvPr>
          <p:cNvSpPr>
            <a:spLocks noGrp="1"/>
          </p:cNvSpPr>
          <p:nvPr>
            <p:ph type="dt" sz="half" idx="10"/>
          </p:nvPr>
        </p:nvSpPr>
        <p:spPr/>
        <p:txBody>
          <a:bodyPr/>
          <a:lstStyle/>
          <a:p>
            <a:fld id="{606EC49B-506E-2747-8717-A1027A4BBF44}" type="datetimeFigureOut">
              <a:rPr lang="en-US" smtClean="0"/>
              <a:t>2/16/24</a:t>
            </a:fld>
            <a:endParaRPr lang="en-US"/>
          </a:p>
        </p:txBody>
      </p:sp>
      <p:sp>
        <p:nvSpPr>
          <p:cNvPr id="5" name="Footer Placeholder 4">
            <a:extLst>
              <a:ext uri="{FF2B5EF4-FFF2-40B4-BE49-F238E27FC236}">
                <a16:creationId xmlns:a16="http://schemas.microsoft.com/office/drawing/2014/main" id="{70FF96CE-1361-551A-ABC3-90556169C4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979DC0-A383-571E-A206-DACAE06A1963}"/>
              </a:ext>
            </a:extLst>
          </p:cNvPr>
          <p:cNvSpPr>
            <a:spLocks noGrp="1"/>
          </p:cNvSpPr>
          <p:nvPr>
            <p:ph type="sldNum" sz="quarter" idx="12"/>
          </p:nvPr>
        </p:nvSpPr>
        <p:spPr/>
        <p:txBody>
          <a:bodyPr/>
          <a:lstStyle/>
          <a:p>
            <a:fld id="{2EE90DBB-7A29-0542-855B-584929D55C4C}" type="slidenum">
              <a:rPr lang="en-US" smtClean="0"/>
              <a:t>‹#›</a:t>
            </a:fld>
            <a:endParaRPr lang="en-US"/>
          </a:p>
        </p:txBody>
      </p:sp>
    </p:spTree>
    <p:extLst>
      <p:ext uri="{BB962C8B-B14F-4D97-AF65-F5344CB8AC3E}">
        <p14:creationId xmlns:p14="http://schemas.microsoft.com/office/powerpoint/2010/main" val="67195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DEA9A-C3F1-FA5B-9A82-189E6EEB27C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C462436-70EF-61B0-8402-60329B55B1F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13C320A-370E-30EE-EDFD-FFDB11E52574}"/>
              </a:ext>
            </a:extLst>
          </p:cNvPr>
          <p:cNvSpPr>
            <a:spLocks noGrp="1"/>
          </p:cNvSpPr>
          <p:nvPr>
            <p:ph type="dt" sz="half" idx="10"/>
          </p:nvPr>
        </p:nvSpPr>
        <p:spPr/>
        <p:txBody>
          <a:bodyPr/>
          <a:lstStyle/>
          <a:p>
            <a:fld id="{606EC49B-506E-2747-8717-A1027A4BBF44}" type="datetimeFigureOut">
              <a:rPr lang="en-US" smtClean="0"/>
              <a:t>2/16/24</a:t>
            </a:fld>
            <a:endParaRPr lang="en-US"/>
          </a:p>
        </p:txBody>
      </p:sp>
      <p:sp>
        <p:nvSpPr>
          <p:cNvPr id="5" name="Footer Placeholder 4">
            <a:extLst>
              <a:ext uri="{FF2B5EF4-FFF2-40B4-BE49-F238E27FC236}">
                <a16:creationId xmlns:a16="http://schemas.microsoft.com/office/drawing/2014/main" id="{C6F22A7E-7527-EE80-7AE3-E65CCEE88E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C49FAA-34AB-654F-B78C-EEE95DCB0382}"/>
              </a:ext>
            </a:extLst>
          </p:cNvPr>
          <p:cNvSpPr>
            <a:spLocks noGrp="1"/>
          </p:cNvSpPr>
          <p:nvPr>
            <p:ph type="sldNum" sz="quarter" idx="12"/>
          </p:nvPr>
        </p:nvSpPr>
        <p:spPr/>
        <p:txBody>
          <a:bodyPr/>
          <a:lstStyle/>
          <a:p>
            <a:fld id="{2EE90DBB-7A29-0542-855B-584929D55C4C}" type="slidenum">
              <a:rPr lang="en-US" smtClean="0"/>
              <a:t>‹#›</a:t>
            </a:fld>
            <a:endParaRPr lang="en-US"/>
          </a:p>
        </p:txBody>
      </p:sp>
    </p:spTree>
    <p:extLst>
      <p:ext uri="{BB962C8B-B14F-4D97-AF65-F5344CB8AC3E}">
        <p14:creationId xmlns:p14="http://schemas.microsoft.com/office/powerpoint/2010/main" val="2553215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66EA5-4173-E648-3585-947DC0B53C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4AC67E7-A129-FE14-6805-79D905582A0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7DE0395-9BFD-CEE7-3677-93992DB4435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32AD3C6-A23B-7A43-0F55-783B04A6284F}"/>
              </a:ext>
            </a:extLst>
          </p:cNvPr>
          <p:cNvSpPr>
            <a:spLocks noGrp="1"/>
          </p:cNvSpPr>
          <p:nvPr>
            <p:ph type="dt" sz="half" idx="10"/>
          </p:nvPr>
        </p:nvSpPr>
        <p:spPr/>
        <p:txBody>
          <a:bodyPr/>
          <a:lstStyle/>
          <a:p>
            <a:fld id="{606EC49B-506E-2747-8717-A1027A4BBF44}" type="datetimeFigureOut">
              <a:rPr lang="en-US" smtClean="0"/>
              <a:t>2/16/24</a:t>
            </a:fld>
            <a:endParaRPr lang="en-US"/>
          </a:p>
        </p:txBody>
      </p:sp>
      <p:sp>
        <p:nvSpPr>
          <p:cNvPr id="6" name="Footer Placeholder 5">
            <a:extLst>
              <a:ext uri="{FF2B5EF4-FFF2-40B4-BE49-F238E27FC236}">
                <a16:creationId xmlns:a16="http://schemas.microsoft.com/office/drawing/2014/main" id="{3245E48F-8011-DCE5-6041-5CFAD668BE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17128D-E2B4-7802-CF49-B72E239E9CF1}"/>
              </a:ext>
            </a:extLst>
          </p:cNvPr>
          <p:cNvSpPr>
            <a:spLocks noGrp="1"/>
          </p:cNvSpPr>
          <p:nvPr>
            <p:ph type="sldNum" sz="quarter" idx="12"/>
          </p:nvPr>
        </p:nvSpPr>
        <p:spPr/>
        <p:txBody>
          <a:bodyPr/>
          <a:lstStyle/>
          <a:p>
            <a:fld id="{2EE90DBB-7A29-0542-855B-584929D55C4C}" type="slidenum">
              <a:rPr lang="en-US" smtClean="0"/>
              <a:t>‹#›</a:t>
            </a:fld>
            <a:endParaRPr lang="en-US"/>
          </a:p>
        </p:txBody>
      </p:sp>
    </p:spTree>
    <p:extLst>
      <p:ext uri="{BB962C8B-B14F-4D97-AF65-F5344CB8AC3E}">
        <p14:creationId xmlns:p14="http://schemas.microsoft.com/office/powerpoint/2010/main" val="395310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8AFC4-2BBE-E091-AFBD-FB3D47DD716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030D3AC-2E8B-3613-451D-01E2373B61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3B93F76-EA38-0DAA-2213-D9518E7BD70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51BF45A-6B0F-5173-A6C5-D1621CD877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67740CE-C201-245A-6562-823BDBBA1B4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FFBD769-C30C-66B1-95A4-A787C0181E5E}"/>
              </a:ext>
            </a:extLst>
          </p:cNvPr>
          <p:cNvSpPr>
            <a:spLocks noGrp="1"/>
          </p:cNvSpPr>
          <p:nvPr>
            <p:ph type="dt" sz="half" idx="10"/>
          </p:nvPr>
        </p:nvSpPr>
        <p:spPr/>
        <p:txBody>
          <a:bodyPr/>
          <a:lstStyle/>
          <a:p>
            <a:fld id="{606EC49B-506E-2747-8717-A1027A4BBF44}" type="datetimeFigureOut">
              <a:rPr lang="en-US" smtClean="0"/>
              <a:t>2/16/24</a:t>
            </a:fld>
            <a:endParaRPr lang="en-US"/>
          </a:p>
        </p:txBody>
      </p:sp>
      <p:sp>
        <p:nvSpPr>
          <p:cNvPr id="8" name="Footer Placeholder 7">
            <a:extLst>
              <a:ext uri="{FF2B5EF4-FFF2-40B4-BE49-F238E27FC236}">
                <a16:creationId xmlns:a16="http://schemas.microsoft.com/office/drawing/2014/main" id="{4900993F-6208-F780-A9DE-25D5A5BA13D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F9F5221-70CE-C09B-9A93-68CEC744C108}"/>
              </a:ext>
            </a:extLst>
          </p:cNvPr>
          <p:cNvSpPr>
            <a:spLocks noGrp="1"/>
          </p:cNvSpPr>
          <p:nvPr>
            <p:ph type="sldNum" sz="quarter" idx="12"/>
          </p:nvPr>
        </p:nvSpPr>
        <p:spPr/>
        <p:txBody>
          <a:bodyPr/>
          <a:lstStyle/>
          <a:p>
            <a:fld id="{2EE90DBB-7A29-0542-855B-584929D55C4C}" type="slidenum">
              <a:rPr lang="en-US" smtClean="0"/>
              <a:t>‹#›</a:t>
            </a:fld>
            <a:endParaRPr lang="en-US"/>
          </a:p>
        </p:txBody>
      </p:sp>
    </p:spTree>
    <p:extLst>
      <p:ext uri="{BB962C8B-B14F-4D97-AF65-F5344CB8AC3E}">
        <p14:creationId xmlns:p14="http://schemas.microsoft.com/office/powerpoint/2010/main" val="1059883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6A604-95AE-44BE-2F19-59C5AA9F4A6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9BD3522-9DF2-D071-605A-6003EF647E2B}"/>
              </a:ext>
            </a:extLst>
          </p:cNvPr>
          <p:cNvSpPr>
            <a:spLocks noGrp="1"/>
          </p:cNvSpPr>
          <p:nvPr>
            <p:ph type="dt" sz="half" idx="10"/>
          </p:nvPr>
        </p:nvSpPr>
        <p:spPr/>
        <p:txBody>
          <a:bodyPr/>
          <a:lstStyle/>
          <a:p>
            <a:fld id="{606EC49B-506E-2747-8717-A1027A4BBF44}" type="datetimeFigureOut">
              <a:rPr lang="en-US" smtClean="0"/>
              <a:t>2/16/24</a:t>
            </a:fld>
            <a:endParaRPr lang="en-US"/>
          </a:p>
        </p:txBody>
      </p:sp>
      <p:sp>
        <p:nvSpPr>
          <p:cNvPr id="4" name="Footer Placeholder 3">
            <a:extLst>
              <a:ext uri="{FF2B5EF4-FFF2-40B4-BE49-F238E27FC236}">
                <a16:creationId xmlns:a16="http://schemas.microsoft.com/office/drawing/2014/main" id="{5F5BFA4A-2374-AD0A-ECBF-9A45D4FDEC9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C4BC545-7E9C-7036-6CBF-77CAC9E575FE}"/>
              </a:ext>
            </a:extLst>
          </p:cNvPr>
          <p:cNvSpPr>
            <a:spLocks noGrp="1"/>
          </p:cNvSpPr>
          <p:nvPr>
            <p:ph type="sldNum" sz="quarter" idx="12"/>
          </p:nvPr>
        </p:nvSpPr>
        <p:spPr/>
        <p:txBody>
          <a:bodyPr/>
          <a:lstStyle/>
          <a:p>
            <a:fld id="{2EE90DBB-7A29-0542-855B-584929D55C4C}" type="slidenum">
              <a:rPr lang="en-US" smtClean="0"/>
              <a:t>‹#›</a:t>
            </a:fld>
            <a:endParaRPr lang="en-US"/>
          </a:p>
        </p:txBody>
      </p:sp>
    </p:spTree>
    <p:extLst>
      <p:ext uri="{BB962C8B-B14F-4D97-AF65-F5344CB8AC3E}">
        <p14:creationId xmlns:p14="http://schemas.microsoft.com/office/powerpoint/2010/main" val="3259145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076D6DE-3854-E858-3AED-783D1398A0DD}"/>
              </a:ext>
            </a:extLst>
          </p:cNvPr>
          <p:cNvSpPr>
            <a:spLocks noGrp="1"/>
          </p:cNvSpPr>
          <p:nvPr>
            <p:ph type="dt" sz="half" idx="10"/>
          </p:nvPr>
        </p:nvSpPr>
        <p:spPr/>
        <p:txBody>
          <a:bodyPr/>
          <a:lstStyle/>
          <a:p>
            <a:fld id="{606EC49B-506E-2747-8717-A1027A4BBF44}" type="datetimeFigureOut">
              <a:rPr lang="en-US" smtClean="0"/>
              <a:t>2/16/24</a:t>
            </a:fld>
            <a:endParaRPr lang="en-US"/>
          </a:p>
        </p:txBody>
      </p:sp>
      <p:sp>
        <p:nvSpPr>
          <p:cNvPr id="3" name="Footer Placeholder 2">
            <a:extLst>
              <a:ext uri="{FF2B5EF4-FFF2-40B4-BE49-F238E27FC236}">
                <a16:creationId xmlns:a16="http://schemas.microsoft.com/office/drawing/2014/main" id="{9112A184-626D-6C84-5219-6055DA9C501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6325C73-CA3E-20D0-6D4A-04DC8DCB2A99}"/>
              </a:ext>
            </a:extLst>
          </p:cNvPr>
          <p:cNvSpPr>
            <a:spLocks noGrp="1"/>
          </p:cNvSpPr>
          <p:nvPr>
            <p:ph type="sldNum" sz="quarter" idx="12"/>
          </p:nvPr>
        </p:nvSpPr>
        <p:spPr/>
        <p:txBody>
          <a:bodyPr/>
          <a:lstStyle/>
          <a:p>
            <a:fld id="{2EE90DBB-7A29-0542-855B-584929D55C4C}" type="slidenum">
              <a:rPr lang="en-US" smtClean="0"/>
              <a:t>‹#›</a:t>
            </a:fld>
            <a:endParaRPr lang="en-US"/>
          </a:p>
        </p:txBody>
      </p:sp>
    </p:spTree>
    <p:extLst>
      <p:ext uri="{BB962C8B-B14F-4D97-AF65-F5344CB8AC3E}">
        <p14:creationId xmlns:p14="http://schemas.microsoft.com/office/powerpoint/2010/main" val="4178675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7BCBB-F8CE-0A03-094F-351256D745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9803DDF-072A-9540-BD93-F420642EBF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2C91409-9CD5-FBEC-BCB0-54A0929371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14D63C-B66F-49F3-A8DC-DB63990F8175}"/>
              </a:ext>
            </a:extLst>
          </p:cNvPr>
          <p:cNvSpPr>
            <a:spLocks noGrp="1"/>
          </p:cNvSpPr>
          <p:nvPr>
            <p:ph type="dt" sz="half" idx="10"/>
          </p:nvPr>
        </p:nvSpPr>
        <p:spPr/>
        <p:txBody>
          <a:bodyPr/>
          <a:lstStyle/>
          <a:p>
            <a:fld id="{606EC49B-506E-2747-8717-A1027A4BBF44}" type="datetimeFigureOut">
              <a:rPr lang="en-US" smtClean="0"/>
              <a:t>2/16/24</a:t>
            </a:fld>
            <a:endParaRPr lang="en-US"/>
          </a:p>
        </p:txBody>
      </p:sp>
      <p:sp>
        <p:nvSpPr>
          <p:cNvPr id="6" name="Footer Placeholder 5">
            <a:extLst>
              <a:ext uri="{FF2B5EF4-FFF2-40B4-BE49-F238E27FC236}">
                <a16:creationId xmlns:a16="http://schemas.microsoft.com/office/drawing/2014/main" id="{80634C24-B11A-C8F3-4F6E-4DD1196B413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D76E7A-EE28-25FB-B2DB-F4163A659CE7}"/>
              </a:ext>
            </a:extLst>
          </p:cNvPr>
          <p:cNvSpPr>
            <a:spLocks noGrp="1"/>
          </p:cNvSpPr>
          <p:nvPr>
            <p:ph type="sldNum" sz="quarter" idx="12"/>
          </p:nvPr>
        </p:nvSpPr>
        <p:spPr/>
        <p:txBody>
          <a:bodyPr/>
          <a:lstStyle/>
          <a:p>
            <a:fld id="{2EE90DBB-7A29-0542-855B-584929D55C4C}" type="slidenum">
              <a:rPr lang="en-US" smtClean="0"/>
              <a:t>‹#›</a:t>
            </a:fld>
            <a:endParaRPr lang="en-US"/>
          </a:p>
        </p:txBody>
      </p:sp>
    </p:spTree>
    <p:extLst>
      <p:ext uri="{BB962C8B-B14F-4D97-AF65-F5344CB8AC3E}">
        <p14:creationId xmlns:p14="http://schemas.microsoft.com/office/powerpoint/2010/main" val="1154182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66D9B-42A5-19CB-6E61-9C31207868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F77F063-CBED-1383-C0EF-3449C55A61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B9802C6-5A68-99A9-A79F-237B374610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3774A8-DA76-4C71-3AE4-79B2ABB8969C}"/>
              </a:ext>
            </a:extLst>
          </p:cNvPr>
          <p:cNvSpPr>
            <a:spLocks noGrp="1"/>
          </p:cNvSpPr>
          <p:nvPr>
            <p:ph type="dt" sz="half" idx="10"/>
          </p:nvPr>
        </p:nvSpPr>
        <p:spPr/>
        <p:txBody>
          <a:bodyPr/>
          <a:lstStyle/>
          <a:p>
            <a:fld id="{606EC49B-506E-2747-8717-A1027A4BBF44}" type="datetimeFigureOut">
              <a:rPr lang="en-US" smtClean="0"/>
              <a:t>2/16/24</a:t>
            </a:fld>
            <a:endParaRPr lang="en-US"/>
          </a:p>
        </p:txBody>
      </p:sp>
      <p:sp>
        <p:nvSpPr>
          <p:cNvPr id="6" name="Footer Placeholder 5">
            <a:extLst>
              <a:ext uri="{FF2B5EF4-FFF2-40B4-BE49-F238E27FC236}">
                <a16:creationId xmlns:a16="http://schemas.microsoft.com/office/drawing/2014/main" id="{F677D139-9BEB-C64F-B741-D991647917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68D17A-F29D-C6A7-FFE9-98C1490BF44D}"/>
              </a:ext>
            </a:extLst>
          </p:cNvPr>
          <p:cNvSpPr>
            <a:spLocks noGrp="1"/>
          </p:cNvSpPr>
          <p:nvPr>
            <p:ph type="sldNum" sz="quarter" idx="12"/>
          </p:nvPr>
        </p:nvSpPr>
        <p:spPr/>
        <p:txBody>
          <a:bodyPr/>
          <a:lstStyle/>
          <a:p>
            <a:fld id="{2EE90DBB-7A29-0542-855B-584929D55C4C}" type="slidenum">
              <a:rPr lang="en-US" smtClean="0"/>
              <a:t>‹#›</a:t>
            </a:fld>
            <a:endParaRPr lang="en-US"/>
          </a:p>
        </p:txBody>
      </p:sp>
    </p:spTree>
    <p:extLst>
      <p:ext uri="{BB962C8B-B14F-4D97-AF65-F5344CB8AC3E}">
        <p14:creationId xmlns:p14="http://schemas.microsoft.com/office/powerpoint/2010/main" val="246167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6908291-FD96-D94C-560E-19E456E230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F1116C-F923-1298-02ED-2886448E5C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B41632-1409-94E5-0C29-7E0F14920C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6EC49B-506E-2747-8717-A1027A4BBF44}" type="datetimeFigureOut">
              <a:rPr lang="en-US" smtClean="0"/>
              <a:t>2/16/24</a:t>
            </a:fld>
            <a:endParaRPr lang="en-US"/>
          </a:p>
        </p:txBody>
      </p:sp>
      <p:sp>
        <p:nvSpPr>
          <p:cNvPr id="5" name="Footer Placeholder 4">
            <a:extLst>
              <a:ext uri="{FF2B5EF4-FFF2-40B4-BE49-F238E27FC236}">
                <a16:creationId xmlns:a16="http://schemas.microsoft.com/office/drawing/2014/main" id="{F691399A-98A5-5640-3A04-84C2D1E62B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B2382C8-9B82-0FCC-DC9A-106F1E5A40F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E90DBB-7A29-0542-855B-584929D55C4C}" type="slidenum">
              <a:rPr lang="en-US" smtClean="0"/>
              <a:t>‹#›</a:t>
            </a:fld>
            <a:endParaRPr lang="en-US"/>
          </a:p>
        </p:txBody>
      </p:sp>
    </p:spTree>
    <p:extLst>
      <p:ext uri="{BB962C8B-B14F-4D97-AF65-F5344CB8AC3E}">
        <p14:creationId xmlns:p14="http://schemas.microsoft.com/office/powerpoint/2010/main" val="1405787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65245" y="2353614"/>
            <a:ext cx="10515600" cy="473073"/>
          </a:xfrm>
        </p:spPr>
        <p:txBody>
          <a:bodyPr>
            <a:noAutofit/>
          </a:bodyPr>
          <a:lstStyle/>
          <a:p>
            <a:pPr algn="ctr"/>
            <a:r>
              <a:rPr lang="en-US" sz="2800" dirty="0">
                <a:latin typeface="Arial" panose="020B0604020202020204" pitchFamily="34" charset="0"/>
                <a:cs typeface="Arial" panose="020B0604020202020204" pitchFamily="34" charset="0"/>
              </a:rPr>
              <a:t>Reduce</a:t>
            </a:r>
          </a:p>
        </p:txBody>
      </p:sp>
      <p:sp>
        <p:nvSpPr>
          <p:cNvPr id="3" name="Content Placeholder 2"/>
          <p:cNvSpPr>
            <a:spLocks noGrp="1"/>
          </p:cNvSpPr>
          <p:nvPr>
            <p:ph idx="1"/>
          </p:nvPr>
        </p:nvSpPr>
        <p:spPr>
          <a:xfrm>
            <a:off x="224648" y="1209964"/>
            <a:ext cx="11662552" cy="4507345"/>
          </a:xfrm>
        </p:spPr>
        <p:txBody>
          <a:bodyPr>
            <a:normAutofit fontScale="92500" lnSpcReduction="10000"/>
          </a:bodyPr>
          <a:lstStyle/>
          <a:p>
            <a:pPr algn="just"/>
            <a:r>
              <a:rPr lang="en-US" dirty="0"/>
              <a:t>Rob Franks, DO, FAOASM – AOASM Representative</a:t>
            </a:r>
          </a:p>
          <a:p>
            <a:pPr algn="just"/>
            <a:r>
              <a:rPr lang="en-US" dirty="0"/>
              <a:t>Review of Consensus Statement on Concussion in Sport:  6</a:t>
            </a:r>
            <a:r>
              <a:rPr lang="en-US" baseline="30000" dirty="0"/>
              <a:t>th</a:t>
            </a:r>
            <a:r>
              <a:rPr lang="en-US" dirty="0"/>
              <a:t> International Conference on Concussion in Sport – Amsterdam, October 2022 </a:t>
            </a:r>
          </a:p>
          <a:p>
            <a:pPr algn="just"/>
            <a:endParaRPr lang="en-US" dirty="0"/>
          </a:p>
          <a:p>
            <a:pPr algn="just"/>
            <a:r>
              <a:rPr lang="en-US" dirty="0"/>
              <a:t>The CISG unanimously recommend the following preventive strategies: </a:t>
            </a:r>
          </a:p>
          <a:p>
            <a:pPr lvl="1" algn="just"/>
            <a:r>
              <a:rPr lang="en-US" sz="2000" i="1" dirty="0"/>
              <a:t>Mouthguard use should be supported in child and adolescent ice hockey</a:t>
            </a:r>
          </a:p>
          <a:p>
            <a:pPr lvl="1" algn="just"/>
            <a:r>
              <a:rPr lang="en-US" sz="2000" i="1" dirty="0"/>
              <a:t>Policy disallowing body checking should be supported for all children and most levels of adolescent ice hockey</a:t>
            </a:r>
          </a:p>
          <a:p>
            <a:pPr lvl="1" algn="just"/>
            <a:r>
              <a:rPr lang="en-US" sz="2000" i="1" dirty="0"/>
              <a:t>Strategies limiting contact practice in American football should inform related policies and recommendations for all levels. </a:t>
            </a:r>
          </a:p>
          <a:p>
            <a:pPr lvl="1" algn="just"/>
            <a:r>
              <a:rPr lang="en-US" sz="2000" i="1" dirty="0"/>
              <a:t>NMT warm-up programmers are recommended, based on research in rugby, and more research is needed for female athletes and in other team sports specifically targeting exercise components aimed to reduce concussion rates. </a:t>
            </a:r>
          </a:p>
          <a:p>
            <a:pPr lvl="1" algn="just"/>
            <a:r>
              <a:rPr lang="en-US" sz="2000" i="1" dirty="0"/>
              <a:t>Policy supporting optimal concussion management strategies to reduce recurrent concussion rates is recommended</a:t>
            </a:r>
            <a:r>
              <a:rPr lang="en-US" sz="2000" dirty="0"/>
              <a:t>. </a:t>
            </a:r>
          </a:p>
        </p:txBody>
      </p:sp>
    </p:spTree>
    <p:extLst>
      <p:ext uri="{BB962C8B-B14F-4D97-AF65-F5344CB8AC3E}">
        <p14:creationId xmlns:p14="http://schemas.microsoft.com/office/powerpoint/2010/main" val="3730292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42900" y="1219200"/>
            <a:ext cx="11506200" cy="6019800"/>
          </a:xfrm>
        </p:spPr>
        <p:txBody>
          <a:bodyPr>
            <a:normAutofit/>
          </a:bodyPr>
          <a:lstStyle/>
          <a:p>
            <a:pPr algn="just"/>
            <a:r>
              <a:rPr lang="en-US" sz="2000" dirty="0">
                <a:latin typeface="Arial" panose="020B0604020202020204" pitchFamily="34" charset="0"/>
                <a:cs typeface="Arial" panose="020B0604020202020204" pitchFamily="34" charset="0"/>
              </a:rPr>
              <a:t>The first step in management of SRC is recognition and removal.  This removal can be based on observation of the athlete’s signs and symptoms viewed by other players, healthcare providers, officials or from video.</a:t>
            </a:r>
          </a:p>
          <a:p>
            <a:pPr algn="just"/>
            <a:r>
              <a:rPr lang="en-US" sz="2000" dirty="0">
                <a:latin typeface="Arial" panose="020B0604020202020204" pitchFamily="34" charset="0"/>
                <a:cs typeface="Arial" panose="020B0604020202020204" pitchFamily="34" charset="0"/>
              </a:rPr>
              <a:t>Athletes exhibiting signs and symptoms of concussion should not return to play on that same day unless evaluated by a healthcare provider with experience in concussion management who has put the athlete through a </a:t>
            </a:r>
            <a:r>
              <a:rPr lang="en-US" sz="2000" i="1" dirty="0">
                <a:latin typeface="Arial" panose="020B0604020202020204" pitchFamily="34" charset="0"/>
                <a:cs typeface="Arial" panose="020B0604020202020204" pitchFamily="34" charset="0"/>
              </a:rPr>
              <a:t>multi-modal </a:t>
            </a:r>
            <a:r>
              <a:rPr lang="en-US" sz="2000" dirty="0">
                <a:latin typeface="Arial" panose="020B0604020202020204" pitchFamily="34" charset="0"/>
                <a:cs typeface="Arial" panose="020B0604020202020204" pitchFamily="34" charset="0"/>
              </a:rPr>
              <a:t>series of tests who determines that the sign/symptom was not concussion related.</a:t>
            </a:r>
          </a:p>
          <a:p>
            <a:pPr algn="just"/>
            <a:r>
              <a:rPr lang="en-US" sz="2000" dirty="0">
                <a:latin typeface="Arial" panose="020B0604020202020204" pitchFamily="34" charset="0"/>
                <a:cs typeface="Arial" panose="020B0604020202020204" pitchFamily="34" charset="0"/>
              </a:rPr>
              <a:t>The Sport Concussion Assessment Tool (SCAT6) has been shown to be the most effective test to establish whether and athlete is concussed or not and is most effective within 72 hours of injury and up to 5-7 days post-injury but utility decreases after 72 hours.</a:t>
            </a:r>
          </a:p>
          <a:p>
            <a:pPr algn="just"/>
            <a:r>
              <a:rPr lang="en-US" sz="2000" dirty="0">
                <a:latin typeface="Arial" panose="020B0604020202020204" pitchFamily="34" charset="0"/>
                <a:cs typeface="Arial" panose="020B0604020202020204" pitchFamily="34" charset="0"/>
              </a:rPr>
              <a:t>The Child SCAT6 should be used in patients aged 8-12 years.  Adult SCAT6 should be used for those above age 12.</a:t>
            </a:r>
          </a:p>
          <a:p>
            <a:pPr lvl="2" algn="just"/>
            <a:endParaRPr lang="en-US" sz="1200" dirty="0">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5D83CF72-DE50-581B-B2BC-56A09960284B}"/>
              </a:ext>
            </a:extLst>
          </p:cNvPr>
          <p:cNvSpPr txBox="1"/>
          <p:nvPr/>
        </p:nvSpPr>
        <p:spPr>
          <a:xfrm>
            <a:off x="5486400" y="381000"/>
            <a:ext cx="1629392" cy="584775"/>
          </a:xfrm>
          <a:prstGeom prst="rect">
            <a:avLst/>
          </a:prstGeom>
          <a:noFill/>
        </p:spPr>
        <p:txBody>
          <a:bodyPr wrap="square" rtlCol="0">
            <a:spAutoFit/>
          </a:bodyPr>
          <a:lstStyle/>
          <a:p>
            <a:r>
              <a:rPr lang="en-US" sz="3200" dirty="0"/>
              <a:t>Remove</a:t>
            </a:r>
          </a:p>
        </p:txBody>
      </p:sp>
    </p:spTree>
    <p:extLst>
      <p:ext uri="{BB962C8B-B14F-4D97-AF65-F5344CB8AC3E}">
        <p14:creationId xmlns:p14="http://schemas.microsoft.com/office/powerpoint/2010/main" val="2677145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838200" y="365127"/>
            <a:ext cx="10515600" cy="549273"/>
          </a:xfrm>
        </p:spPr>
        <p:txBody>
          <a:bodyPr>
            <a:normAutofit/>
          </a:bodyPr>
          <a:lstStyle/>
          <a:p>
            <a:pPr algn="ctr"/>
            <a:r>
              <a:rPr lang="en-US" sz="2800" dirty="0">
                <a:latin typeface="Arial" panose="020B0604020202020204" pitchFamily="34" charset="0"/>
                <a:cs typeface="Arial" panose="020B0604020202020204" pitchFamily="34" charset="0"/>
              </a:rPr>
              <a:t>Re-Evaluate: The Office Assessment </a:t>
            </a:r>
          </a:p>
        </p:txBody>
      </p:sp>
      <p:sp>
        <p:nvSpPr>
          <p:cNvPr id="3" name="Content Placeholder 2"/>
          <p:cNvSpPr>
            <a:spLocks noGrp="1"/>
          </p:cNvSpPr>
          <p:nvPr>
            <p:ph idx="1"/>
          </p:nvPr>
        </p:nvSpPr>
        <p:spPr>
          <a:xfrm>
            <a:off x="228600" y="914400"/>
            <a:ext cx="11125200" cy="5262563"/>
          </a:xfrm>
        </p:spPr>
        <p:txBody>
          <a:bodyPr>
            <a:normAutofit/>
          </a:bodyPr>
          <a:lstStyle/>
          <a:p>
            <a:pPr marL="0" indent="0" algn="just">
              <a:buNone/>
            </a:pPr>
            <a:endParaRPr lang="en-US" sz="2000" dirty="0">
              <a:latin typeface="Arial" panose="020B0604020202020204" pitchFamily="34" charset="0"/>
              <a:cs typeface="Arial" panose="020B0604020202020204" pitchFamily="34" charset="0"/>
            </a:endParaRPr>
          </a:p>
          <a:p>
            <a:pPr algn="just"/>
            <a:r>
              <a:rPr lang="en-US" sz="2000" dirty="0">
                <a:latin typeface="Arial" panose="020B0604020202020204" pitchFamily="34" charset="0"/>
                <a:cs typeface="Arial" panose="020B0604020202020204" pitchFamily="34" charset="0"/>
              </a:rPr>
              <a:t>The Sport Concussion Office Assessment Tool (SCOAT6 or Child SCOAT6) tools are intended for multi-modal and consecutive clinical office evaluations from 72 hours to multiple weeks post-injury. </a:t>
            </a:r>
          </a:p>
          <a:p>
            <a:pPr algn="just"/>
            <a:r>
              <a:rPr lang="en-US" sz="2000" dirty="0">
                <a:latin typeface="Arial" panose="020B0604020202020204" pitchFamily="34" charset="0"/>
                <a:cs typeface="Arial" panose="020B0604020202020204" pitchFamily="34" charset="0"/>
              </a:rPr>
              <a:t>The Child SCOAT6 is used for athletes 8-12 years, while the SCOAT6 is used for athletes 13 years and older. These tests are used in conjunction with the clinical skill set and provides the clinician with a standard office multi-modal tool that can be used across practices.</a:t>
            </a:r>
          </a:p>
          <a:p>
            <a:pPr algn="just"/>
            <a:r>
              <a:rPr lang="en-US" sz="2000" dirty="0">
                <a:latin typeface="Arial" panose="020B0604020202020204" pitchFamily="34" charset="0"/>
                <a:cs typeface="Arial" panose="020B0604020202020204" pitchFamily="34" charset="0"/>
              </a:rPr>
              <a:t>In addition to the SCOAT6 and Child SCOAT6, there are specific co-morbidities that must be addressed.</a:t>
            </a:r>
          </a:p>
          <a:p>
            <a:pPr algn="just"/>
            <a:r>
              <a:rPr lang="en-US" sz="2000" dirty="0">
                <a:latin typeface="Arial" panose="020B0604020202020204" pitchFamily="34" charset="0"/>
                <a:cs typeface="Arial" panose="020B0604020202020204" pitchFamily="34" charset="0"/>
              </a:rPr>
              <a:t>Mental health issues that are pre-injury, associated with the SRC, or both should be screened for using validated mental health screening tools with the Sport Mental Health Assessment Tool (SMHAT) being recommended.</a:t>
            </a:r>
          </a:p>
          <a:p>
            <a:pPr algn="just"/>
            <a:r>
              <a:rPr lang="en-US" sz="2000" dirty="0">
                <a:latin typeface="Arial" panose="020B0604020202020204" pitchFamily="34" charset="0"/>
                <a:cs typeface="Arial" panose="020B0604020202020204" pitchFamily="34" charset="0"/>
              </a:rPr>
              <a:t>Baseline and post-injury neurocognitive test batteries, whether done by computer or pen and paper testing may be helpful in the office assessment but should never be the sole factor from which to make clinical decisions.</a:t>
            </a:r>
          </a:p>
          <a:p>
            <a:pPr algn="just"/>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91935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7"/>
            <a:ext cx="10515600" cy="625473"/>
          </a:xfrm>
        </p:spPr>
        <p:txBody>
          <a:bodyPr>
            <a:normAutofit/>
          </a:bodyPr>
          <a:lstStyle/>
          <a:p>
            <a:pPr algn="ctr"/>
            <a:r>
              <a:rPr lang="en-US" sz="2800" dirty="0">
                <a:latin typeface="Arial" panose="020B0604020202020204" pitchFamily="34" charset="0"/>
                <a:cs typeface="Arial" panose="020B0604020202020204" pitchFamily="34" charset="0"/>
              </a:rPr>
              <a:t>Return to Learn and Sport</a:t>
            </a:r>
          </a:p>
        </p:txBody>
      </p:sp>
      <p:sp>
        <p:nvSpPr>
          <p:cNvPr id="3" name="Content Placeholder 2"/>
          <p:cNvSpPr>
            <a:spLocks noGrp="1"/>
          </p:cNvSpPr>
          <p:nvPr>
            <p:ph idx="1"/>
          </p:nvPr>
        </p:nvSpPr>
        <p:spPr>
          <a:xfrm>
            <a:off x="228600" y="1066800"/>
            <a:ext cx="11734800" cy="5638800"/>
          </a:xfrm>
        </p:spPr>
        <p:txBody>
          <a:bodyPr>
            <a:normAutofit/>
          </a:bodyPr>
          <a:lstStyle/>
          <a:p>
            <a:pPr algn="just"/>
            <a:r>
              <a:rPr lang="en-US" sz="1800" dirty="0">
                <a:solidFill>
                  <a:srgbClr val="FF0000"/>
                </a:solidFill>
                <a:latin typeface="Arial" panose="020B0604020202020204" pitchFamily="34" charset="0"/>
                <a:cs typeface="Arial" panose="020B0604020202020204" pitchFamily="34" charset="0"/>
              </a:rPr>
              <a:t>Return to Learn Recommendations</a:t>
            </a:r>
          </a:p>
          <a:p>
            <a:pPr algn="just"/>
            <a:r>
              <a:rPr lang="en-US" sz="1800" dirty="0">
                <a:latin typeface="Arial" panose="020B0604020202020204" pitchFamily="34" charset="0"/>
                <a:cs typeface="Arial" panose="020B0604020202020204" pitchFamily="34" charset="0"/>
              </a:rPr>
              <a:t>After review of the literature,  93% of athletes of all ages complete a full RTL program without additional academic intervention by 10 days. </a:t>
            </a:r>
          </a:p>
          <a:p>
            <a:pPr algn="just"/>
            <a:r>
              <a:rPr lang="en-US" sz="1800" dirty="0">
                <a:latin typeface="Arial" panose="020B0604020202020204" pitchFamily="34" charset="0"/>
                <a:cs typeface="Arial" panose="020B0604020202020204" pitchFamily="34" charset="0"/>
              </a:rPr>
              <a:t>Certain conditions can make RTL more challenging including:</a:t>
            </a:r>
          </a:p>
          <a:p>
            <a:pPr lvl="1" algn="just"/>
            <a:r>
              <a:rPr lang="en-US" sz="1400" dirty="0">
                <a:latin typeface="Arial" panose="020B0604020202020204" pitchFamily="34" charset="0"/>
                <a:cs typeface="Arial" panose="020B0604020202020204" pitchFamily="34" charset="0"/>
              </a:rPr>
              <a:t>High symptom severity</a:t>
            </a:r>
          </a:p>
          <a:p>
            <a:pPr lvl="1" algn="just"/>
            <a:r>
              <a:rPr lang="en-US" sz="1400" dirty="0">
                <a:latin typeface="Arial" panose="020B0604020202020204" pitchFamily="34" charset="0"/>
                <a:cs typeface="Arial" panose="020B0604020202020204" pitchFamily="34" charset="0"/>
              </a:rPr>
              <a:t>Learning disability</a:t>
            </a:r>
          </a:p>
          <a:p>
            <a:pPr algn="just"/>
            <a:r>
              <a:rPr lang="en-US" sz="1800" dirty="0">
                <a:latin typeface="Arial" panose="020B0604020202020204" pitchFamily="34" charset="0"/>
                <a:cs typeface="Arial" panose="020B0604020202020204" pitchFamily="34" charset="0"/>
              </a:rPr>
              <a:t>Not every athlete will need a RTL strategy</a:t>
            </a:r>
          </a:p>
          <a:p>
            <a:pPr algn="just"/>
            <a:r>
              <a:rPr lang="en-US" sz="1800" dirty="0">
                <a:latin typeface="Arial" panose="020B0604020202020204" pitchFamily="34" charset="0"/>
                <a:cs typeface="Arial" panose="020B0604020202020204" pitchFamily="34" charset="0"/>
              </a:rPr>
              <a:t>In addition, RTL and RTS interventions can be completed in parallel; however, athletes should COMPLETE full RTL before RTS without restrictions. </a:t>
            </a:r>
          </a:p>
          <a:p>
            <a:pPr algn="just"/>
            <a:r>
              <a:rPr lang="en-US" sz="2000" dirty="0">
                <a:solidFill>
                  <a:srgbClr val="FF0000"/>
                </a:solidFill>
                <a:latin typeface="Arial" panose="020B0604020202020204" pitchFamily="34" charset="0"/>
                <a:cs typeface="Arial" panose="020B0604020202020204" pitchFamily="34" charset="0"/>
              </a:rPr>
              <a:t>Return to Sport Recommendations</a:t>
            </a:r>
            <a:r>
              <a:rPr lang="en-US" sz="2000" dirty="0">
                <a:latin typeface="Arial" panose="020B0604020202020204" pitchFamily="34" charset="0"/>
                <a:cs typeface="Arial" panose="020B0604020202020204" pitchFamily="34" charset="0"/>
              </a:rPr>
              <a:t>:	</a:t>
            </a:r>
          </a:p>
          <a:p>
            <a:pPr lvl="1" algn="just"/>
            <a:r>
              <a:rPr lang="en-US" sz="1600" dirty="0">
                <a:latin typeface="Arial" panose="020B0604020202020204" pitchFamily="34" charset="0"/>
                <a:cs typeface="Arial" panose="020B0604020202020204" pitchFamily="34" charset="0"/>
              </a:rPr>
              <a:t>RTL and RTS can begin concurrently under a healthcare provider.  Relative rest is Step One lasting 24-48 hours.  </a:t>
            </a:r>
          </a:p>
          <a:p>
            <a:pPr lvl="1" algn="just"/>
            <a:r>
              <a:rPr lang="en-US" sz="1600" dirty="0">
                <a:latin typeface="Arial" panose="020B0604020202020204" pitchFamily="34" charset="0"/>
                <a:cs typeface="Arial" panose="020B0604020202020204" pitchFamily="34" charset="0"/>
              </a:rPr>
              <a:t>Once completed, and in tandem with ADLs including activities such as walking, the following is new for 2023 and can be undertaken:</a:t>
            </a:r>
          </a:p>
          <a:p>
            <a:pPr lvl="2" algn="just"/>
            <a:r>
              <a:rPr lang="en-US" sz="1600" dirty="0">
                <a:latin typeface="Arial" panose="020B0604020202020204" pitchFamily="34" charset="0"/>
                <a:cs typeface="Arial" panose="020B0604020202020204" pitchFamily="34" charset="0"/>
              </a:rPr>
              <a:t>Step 2A – Light aerobic exercise of up to 55% of maximum heart rate</a:t>
            </a:r>
          </a:p>
          <a:p>
            <a:pPr lvl="2" algn="just"/>
            <a:r>
              <a:rPr lang="en-US" sz="1600" dirty="0">
                <a:latin typeface="Arial" panose="020B0604020202020204" pitchFamily="34" charset="0"/>
                <a:cs typeface="Arial" panose="020B0604020202020204" pitchFamily="34" charset="0"/>
              </a:rPr>
              <a:t>Step 2B – Moderate aerobic exercise of up to 70% of maximum heart rate</a:t>
            </a:r>
          </a:p>
          <a:p>
            <a:pPr lvl="1" algn="just"/>
            <a:r>
              <a:rPr lang="en-US" sz="1600" dirty="0">
                <a:latin typeface="Arial" panose="020B0604020202020204" pitchFamily="34" charset="0"/>
                <a:cs typeface="Arial" panose="020B0604020202020204" pitchFamily="34" charset="0"/>
              </a:rPr>
              <a:t>Steps 3-6, as they may involved head contact, can be implemented upon resolution of SRC symptoms, normalization of cognitive function, and resolution of clinical concussion findings including absence of symptoms with exertion physically.</a:t>
            </a:r>
          </a:p>
          <a:p>
            <a:pPr algn="just"/>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9985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7"/>
            <a:ext cx="10515600" cy="549273"/>
          </a:xfrm>
        </p:spPr>
        <p:txBody>
          <a:bodyPr>
            <a:normAutofit/>
          </a:bodyPr>
          <a:lstStyle/>
          <a:p>
            <a:pPr algn="ctr"/>
            <a:r>
              <a:rPr lang="en-US" sz="2800" dirty="0">
                <a:latin typeface="Arial" panose="020B0604020202020204" pitchFamily="34" charset="0"/>
                <a:cs typeface="Arial" panose="020B0604020202020204" pitchFamily="34" charset="0"/>
              </a:rPr>
              <a:t>Reconsider: Potential Long-Term Effects </a:t>
            </a:r>
          </a:p>
        </p:txBody>
      </p:sp>
      <p:sp>
        <p:nvSpPr>
          <p:cNvPr id="3" name="Content Placeholder 2"/>
          <p:cNvSpPr>
            <a:spLocks noGrp="1"/>
          </p:cNvSpPr>
          <p:nvPr>
            <p:ph idx="1"/>
          </p:nvPr>
        </p:nvSpPr>
        <p:spPr>
          <a:xfrm>
            <a:off x="381000" y="1066800"/>
            <a:ext cx="11353800" cy="5486400"/>
          </a:xfrm>
        </p:spPr>
        <p:txBody>
          <a:bodyPr>
            <a:normAutofit/>
          </a:bodyPr>
          <a:lstStyle/>
          <a:p>
            <a:pPr algn="just"/>
            <a:r>
              <a:rPr lang="en-US" sz="2400" dirty="0"/>
              <a:t>Chronic traumatic encephalopathy-neuropathological change (CTE-NC) and traumatic encephalopathy syndrome (TES):</a:t>
            </a:r>
          </a:p>
          <a:p>
            <a:pPr lvl="1" algn="just"/>
            <a:r>
              <a:rPr lang="en-US" dirty="0"/>
              <a:t>CTE-NC (Pathology)</a:t>
            </a:r>
          </a:p>
          <a:p>
            <a:pPr lvl="2" algn="just"/>
            <a:r>
              <a:rPr lang="en-US" sz="2400" dirty="0"/>
              <a:t>CTE-NC is uncommon in community samples and brain banks</a:t>
            </a:r>
          </a:p>
          <a:p>
            <a:pPr lvl="2" algn="just"/>
            <a:r>
              <a:rPr lang="en-US" sz="2400" dirty="0"/>
              <a:t>CTE-NC is more common in former professional athletes in brain banks.  These studies, often cited, are not cohort studies to look at risk or causes and not included in review for this document.</a:t>
            </a:r>
          </a:p>
          <a:p>
            <a:pPr lvl="1" algn="just"/>
            <a:r>
              <a:rPr lang="en-US" dirty="0"/>
              <a:t>TES (Clinical Diagnosis)</a:t>
            </a:r>
          </a:p>
          <a:p>
            <a:pPr lvl="2" algn="just"/>
            <a:r>
              <a:rPr lang="en-US" sz="2400" dirty="0"/>
              <a:t>First consensus criteria published in 2021.</a:t>
            </a:r>
          </a:p>
          <a:p>
            <a:pPr lvl="2" algn="just"/>
            <a:r>
              <a:rPr lang="en-US" sz="2400" dirty="0"/>
              <a:t>New criteria for diagnosis can determine extent of CTE-NC at death associated with clinical diagnosis during life.</a:t>
            </a:r>
          </a:p>
          <a:p>
            <a:pPr algn="just"/>
            <a:r>
              <a:rPr lang="en-US" sz="2400" dirty="0"/>
              <a:t>Prevalence of CTE-NC and TES in former athletes and general population is unknown.</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708330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785</Words>
  <Application>Microsoft Macintosh PowerPoint</Application>
  <PresentationFormat>Widescreen</PresentationFormat>
  <Paragraphs>45</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Reduce</vt:lpstr>
      <vt:lpstr>PowerPoint Presentation</vt:lpstr>
      <vt:lpstr>Re-Evaluate: The Office Assessment </vt:lpstr>
      <vt:lpstr>Return to Learn and Sport</vt:lpstr>
      <vt:lpstr>Reconsider: Potential Long-Term Effects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Ralph Franks Jr</dc:creator>
  <cp:lastModifiedBy>Ralph Franks Jr</cp:lastModifiedBy>
  <cp:revision>6</cp:revision>
  <dcterms:created xsi:type="dcterms:W3CDTF">2024-02-03T22:16:11Z</dcterms:created>
  <dcterms:modified xsi:type="dcterms:W3CDTF">2024-02-16T13:07:50Z</dcterms:modified>
</cp:coreProperties>
</file>