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7"/>
  </p:notesMasterIdLst>
  <p:sldIdLst>
    <p:sldId id="256" r:id="rId2"/>
    <p:sldId id="257" r:id="rId3"/>
    <p:sldId id="258" r:id="rId4"/>
    <p:sldId id="294"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BAD41-D121-4226-8ACD-892269453585}" v="166" dt="2024-01-29T15:22:39.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04" autoAdjust="0"/>
  </p:normalViewPr>
  <p:slideViewPr>
    <p:cSldViewPr snapToGrid="0">
      <p:cViewPr varScale="1">
        <p:scale>
          <a:sx n="71" d="100"/>
          <a:sy n="71" d="100"/>
        </p:scale>
        <p:origin x="12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Canzanese" userId="cebe3f8af5d0a9e2" providerId="LiveId" clId="{886BAD41-D121-4226-8ACD-892269453585}"/>
    <pc:docChg chg="undo custSel addSld delSld modSld">
      <pc:chgData name="Alicia Canzanese" userId="cebe3f8af5d0a9e2" providerId="LiveId" clId="{886BAD41-D121-4226-8ACD-892269453585}" dt="2024-01-29T15:25:34.916" v="2753" actId="20577"/>
      <pc:docMkLst>
        <pc:docMk/>
      </pc:docMkLst>
      <pc:sldChg chg="addSp delSp modSp mod setBg">
        <pc:chgData name="Alicia Canzanese" userId="cebe3f8af5d0a9e2" providerId="LiveId" clId="{886BAD41-D121-4226-8ACD-892269453585}" dt="2024-01-29T15:16:55.008" v="2678"/>
        <pc:sldMkLst>
          <pc:docMk/>
          <pc:sldMk cId="4267402028" sldId="256"/>
        </pc:sldMkLst>
        <pc:spChg chg="mod">
          <ac:chgData name="Alicia Canzanese" userId="cebe3f8af5d0a9e2" providerId="LiveId" clId="{886BAD41-D121-4226-8ACD-892269453585}" dt="2024-01-29T15:16:38.773" v="2677" actId="14100"/>
          <ac:spMkLst>
            <pc:docMk/>
            <pc:sldMk cId="4267402028" sldId="256"/>
            <ac:spMk id="2" creationId="{30B39D67-0594-F0F9-7974-A4BF1D13B605}"/>
          </ac:spMkLst>
        </pc:spChg>
        <pc:picChg chg="add del mod">
          <ac:chgData name="Alicia Canzanese" userId="cebe3f8af5d0a9e2" providerId="LiveId" clId="{886BAD41-D121-4226-8ACD-892269453585}" dt="2024-01-29T03:35:55.116" v="393" actId="478"/>
          <ac:picMkLst>
            <pc:docMk/>
            <pc:sldMk cId="4267402028" sldId="256"/>
            <ac:picMk id="10" creationId="{A58C058F-0AE7-7BAC-41B7-F25E60E0984A}"/>
          </ac:picMkLst>
        </pc:picChg>
      </pc:sldChg>
      <pc:sldChg chg="addSp delSp modSp mod setBg modNotesTx">
        <pc:chgData name="Alicia Canzanese" userId="cebe3f8af5d0a9e2" providerId="LiveId" clId="{886BAD41-D121-4226-8ACD-892269453585}" dt="2024-01-29T15:20:53.573" v="2705" actId="1076"/>
        <pc:sldMkLst>
          <pc:docMk/>
          <pc:sldMk cId="3227411885" sldId="257"/>
        </pc:sldMkLst>
        <pc:spChg chg="mod">
          <ac:chgData name="Alicia Canzanese" userId="cebe3f8af5d0a9e2" providerId="LiveId" clId="{886BAD41-D121-4226-8ACD-892269453585}" dt="2024-01-29T03:39:31.925" v="406" actId="403"/>
          <ac:spMkLst>
            <pc:docMk/>
            <pc:sldMk cId="3227411885" sldId="257"/>
            <ac:spMk id="2" creationId="{757D63DC-4FEF-BF0D-2B38-CBEF84B3EE69}"/>
          </ac:spMkLst>
        </pc:spChg>
        <pc:spChg chg="del mod">
          <ac:chgData name="Alicia Canzanese" userId="cebe3f8af5d0a9e2" providerId="LiveId" clId="{886BAD41-D121-4226-8ACD-892269453585}" dt="2024-01-29T03:15:38.474" v="133" actId="478"/>
          <ac:spMkLst>
            <pc:docMk/>
            <pc:sldMk cId="3227411885" sldId="257"/>
            <ac:spMk id="6" creationId="{254CB770-068B-66B7-F33A-D650801658DB}"/>
          </ac:spMkLst>
        </pc:spChg>
        <pc:spChg chg="add mod">
          <ac:chgData name="Alicia Canzanese" userId="cebe3f8af5d0a9e2" providerId="LiveId" clId="{886BAD41-D121-4226-8ACD-892269453585}" dt="2024-01-29T15:20:47.021" v="2700" actId="20577"/>
          <ac:spMkLst>
            <pc:docMk/>
            <pc:sldMk cId="3227411885" sldId="257"/>
            <ac:spMk id="10" creationId="{81EA0D8C-1A12-169C-2472-7D989FF507AD}"/>
          </ac:spMkLst>
        </pc:spChg>
        <pc:spChg chg="add">
          <ac:chgData name="Alicia Canzanese" userId="cebe3f8af5d0a9e2" providerId="LiveId" clId="{886BAD41-D121-4226-8ACD-892269453585}" dt="2024-01-29T03:39:21.336" v="403" actId="26606"/>
          <ac:spMkLst>
            <pc:docMk/>
            <pc:sldMk cId="3227411885" sldId="257"/>
            <ac:spMk id="15" creationId="{1F7E4252-2F8C-4EA5-8B25-80F4D86EEA87}"/>
          </ac:spMkLst>
        </pc:spChg>
        <pc:spChg chg="add">
          <ac:chgData name="Alicia Canzanese" userId="cebe3f8af5d0a9e2" providerId="LiveId" clId="{886BAD41-D121-4226-8ACD-892269453585}" dt="2024-01-29T03:39:21.336" v="403" actId="26606"/>
          <ac:spMkLst>
            <pc:docMk/>
            <pc:sldMk cId="3227411885" sldId="257"/>
            <ac:spMk id="17" creationId="{1AE682A4-5C0C-437A-88CB-93903D449D39}"/>
          </ac:spMkLst>
        </pc:spChg>
        <pc:spChg chg="add">
          <ac:chgData name="Alicia Canzanese" userId="cebe3f8af5d0a9e2" providerId="LiveId" clId="{886BAD41-D121-4226-8ACD-892269453585}" dt="2024-01-29T03:39:21.336" v="403" actId="26606"/>
          <ac:spMkLst>
            <pc:docMk/>
            <pc:sldMk cId="3227411885" sldId="257"/>
            <ac:spMk id="19" creationId="{BCB0AB8E-3445-441A-B43E-CED27841E742}"/>
          </ac:spMkLst>
        </pc:spChg>
        <pc:spChg chg="add">
          <ac:chgData name="Alicia Canzanese" userId="cebe3f8af5d0a9e2" providerId="LiveId" clId="{886BAD41-D121-4226-8ACD-892269453585}" dt="2024-01-29T03:39:21.336" v="403" actId="26606"/>
          <ac:spMkLst>
            <pc:docMk/>
            <pc:sldMk cId="3227411885" sldId="257"/>
            <ac:spMk id="21" creationId="{60202AA6-BAFE-417F-904D-4F7027D36D8B}"/>
          </ac:spMkLst>
        </pc:spChg>
        <pc:picChg chg="del mod">
          <ac:chgData name="Alicia Canzanese" userId="cebe3f8af5d0a9e2" providerId="LiveId" clId="{886BAD41-D121-4226-8ACD-892269453585}" dt="2024-01-29T03:15:22.048" v="130" actId="478"/>
          <ac:picMkLst>
            <pc:docMk/>
            <pc:sldMk cId="3227411885" sldId="257"/>
            <ac:picMk id="5" creationId="{7F4FBF87-4F4E-323B-0952-8F66407F7DAB}"/>
          </ac:picMkLst>
        </pc:picChg>
        <pc:picChg chg="add mod ord">
          <ac:chgData name="Alicia Canzanese" userId="cebe3f8af5d0a9e2" providerId="LiveId" clId="{886BAD41-D121-4226-8ACD-892269453585}" dt="2024-01-29T03:39:21.336" v="403" actId="26606"/>
          <ac:picMkLst>
            <pc:docMk/>
            <pc:sldMk cId="3227411885" sldId="257"/>
            <ac:picMk id="8" creationId="{5AB9899A-17B5-EAC6-19CB-366113401867}"/>
          </ac:picMkLst>
        </pc:picChg>
        <pc:picChg chg="add del mod">
          <ac:chgData name="Alicia Canzanese" userId="cebe3f8af5d0a9e2" providerId="LiveId" clId="{886BAD41-D121-4226-8ACD-892269453585}" dt="2024-01-29T14:38:08.475" v="905" actId="21"/>
          <ac:picMkLst>
            <pc:docMk/>
            <pc:sldMk cId="3227411885" sldId="257"/>
            <ac:picMk id="11" creationId="{96F91C56-DA38-C748-2828-42B5FBC736B6}"/>
          </ac:picMkLst>
        </pc:picChg>
        <pc:picChg chg="add mod">
          <ac:chgData name="Alicia Canzanese" userId="cebe3f8af5d0a9e2" providerId="LiveId" clId="{886BAD41-D121-4226-8ACD-892269453585}" dt="2024-01-29T15:20:53.573" v="2705" actId="1076"/>
          <ac:picMkLst>
            <pc:docMk/>
            <pc:sldMk cId="3227411885" sldId="257"/>
            <ac:picMk id="13" creationId="{271FAAA2-B090-4909-4D5F-FCDF8C59EA21}"/>
          </ac:picMkLst>
        </pc:picChg>
        <pc:picChg chg="add mod">
          <ac:chgData name="Alicia Canzanese" userId="cebe3f8af5d0a9e2" providerId="LiveId" clId="{886BAD41-D121-4226-8ACD-892269453585}" dt="2024-01-29T14:47:32.969" v="1108" actId="1076"/>
          <ac:picMkLst>
            <pc:docMk/>
            <pc:sldMk cId="3227411885" sldId="257"/>
            <ac:picMk id="16" creationId="{FCAF9F43-3D3C-7B08-F0C4-B484816B92DC}"/>
          </ac:picMkLst>
        </pc:picChg>
      </pc:sldChg>
      <pc:sldChg chg="addSp modSp mod setBg modNotesTx">
        <pc:chgData name="Alicia Canzanese" userId="cebe3f8af5d0a9e2" providerId="LiveId" clId="{886BAD41-D121-4226-8ACD-892269453585}" dt="2024-01-29T15:23:58.967" v="2727" actId="20577"/>
        <pc:sldMkLst>
          <pc:docMk/>
          <pc:sldMk cId="1074424303" sldId="258"/>
        </pc:sldMkLst>
        <pc:spChg chg="mod">
          <ac:chgData name="Alicia Canzanese" userId="cebe3f8af5d0a9e2" providerId="LiveId" clId="{886BAD41-D121-4226-8ACD-892269453585}" dt="2024-01-29T14:15:50.454" v="496" actId="404"/>
          <ac:spMkLst>
            <pc:docMk/>
            <pc:sldMk cId="1074424303" sldId="258"/>
            <ac:spMk id="2" creationId="{2C5CE70A-580D-8F88-B56E-F1C8E6EAB601}"/>
          </ac:spMkLst>
        </pc:spChg>
        <pc:spChg chg="mod">
          <ac:chgData name="Alicia Canzanese" userId="cebe3f8af5d0a9e2" providerId="LiveId" clId="{886BAD41-D121-4226-8ACD-892269453585}" dt="2024-01-29T15:23:58.967" v="2727" actId="20577"/>
          <ac:spMkLst>
            <pc:docMk/>
            <pc:sldMk cId="1074424303" sldId="258"/>
            <ac:spMk id="3" creationId="{659C9B35-39D9-B963-AD98-90A757A5F7A0}"/>
          </ac:spMkLst>
        </pc:spChg>
        <pc:picChg chg="add mod">
          <ac:chgData name="Alicia Canzanese" userId="cebe3f8af5d0a9e2" providerId="LiveId" clId="{886BAD41-D121-4226-8ACD-892269453585}" dt="2024-01-29T14:48:36.119" v="1124" actId="14100"/>
          <ac:picMkLst>
            <pc:docMk/>
            <pc:sldMk cId="1074424303" sldId="258"/>
            <ac:picMk id="4" creationId="{5C96C978-885A-D65C-A65A-723ECC75B25C}"/>
          </ac:picMkLst>
        </pc:picChg>
        <pc:picChg chg="add">
          <ac:chgData name="Alicia Canzanese" userId="cebe3f8af5d0a9e2" providerId="LiveId" clId="{886BAD41-D121-4226-8ACD-892269453585}" dt="2024-01-29T14:25:16.383" v="638"/>
          <ac:picMkLst>
            <pc:docMk/>
            <pc:sldMk cId="1074424303" sldId="258"/>
            <ac:picMk id="5" creationId="{11F9E3E1-C5C8-AA47-A341-34E794F93B24}"/>
          </ac:picMkLst>
        </pc:picChg>
        <pc:picChg chg="add mod">
          <ac:chgData name="Alicia Canzanese" userId="cebe3f8af5d0a9e2" providerId="LiveId" clId="{886BAD41-D121-4226-8ACD-892269453585}" dt="2024-01-29T14:48:40.716" v="1126" actId="1076"/>
          <ac:picMkLst>
            <pc:docMk/>
            <pc:sldMk cId="1074424303" sldId="258"/>
            <ac:picMk id="7" creationId="{E23EDAEF-4F9A-D83E-EF0C-7E6A089E1071}"/>
          </ac:picMkLst>
        </pc:picChg>
        <pc:picChg chg="add mod">
          <ac:chgData name="Alicia Canzanese" userId="cebe3f8af5d0a9e2" providerId="LiveId" clId="{886BAD41-D121-4226-8ACD-892269453585}" dt="2024-01-29T14:48:38.730" v="1125" actId="1076"/>
          <ac:picMkLst>
            <pc:docMk/>
            <pc:sldMk cId="1074424303" sldId="258"/>
            <ac:picMk id="8" creationId="{FB54B0DD-6691-1E37-24BD-CEA5B656A84C}"/>
          </ac:picMkLst>
        </pc:picChg>
      </pc:sldChg>
      <pc:sldChg chg="modSp new del mod">
        <pc:chgData name="Alicia Canzanese" userId="cebe3f8af5d0a9e2" providerId="LiveId" clId="{886BAD41-D121-4226-8ACD-892269453585}" dt="2024-01-29T14:52:40.373" v="1147" actId="47"/>
        <pc:sldMkLst>
          <pc:docMk/>
          <pc:sldMk cId="4083514968" sldId="259"/>
        </pc:sldMkLst>
        <pc:spChg chg="mod">
          <ac:chgData name="Alicia Canzanese" userId="cebe3f8af5d0a9e2" providerId="LiveId" clId="{886BAD41-D121-4226-8ACD-892269453585}" dt="2024-01-29T14:52:36.346" v="1146" actId="21"/>
          <ac:spMkLst>
            <pc:docMk/>
            <pc:sldMk cId="4083514968" sldId="259"/>
            <ac:spMk id="2" creationId="{89480C67-8634-1CF6-1EF6-1FC52BA1336D}"/>
          </ac:spMkLst>
        </pc:spChg>
        <pc:spChg chg="mod">
          <ac:chgData name="Alicia Canzanese" userId="cebe3f8af5d0a9e2" providerId="LiveId" clId="{886BAD41-D121-4226-8ACD-892269453585}" dt="2024-01-29T14:51:57.710" v="1139" actId="27636"/>
          <ac:spMkLst>
            <pc:docMk/>
            <pc:sldMk cId="4083514968" sldId="259"/>
            <ac:spMk id="3" creationId="{634A6305-1071-6F8A-9917-A67021635245}"/>
          </ac:spMkLst>
        </pc:spChg>
      </pc:sldChg>
      <pc:sldChg chg="addSp modSp new add del mod setBg modNotesTx">
        <pc:chgData name="Alicia Canzanese" userId="cebe3f8af5d0a9e2" providerId="LiveId" clId="{886BAD41-D121-4226-8ACD-892269453585}" dt="2024-01-29T15:25:34.916" v="2753" actId="20577"/>
        <pc:sldMkLst>
          <pc:docMk/>
          <pc:sldMk cId="3685007821" sldId="260"/>
        </pc:sldMkLst>
        <pc:spChg chg="mod">
          <ac:chgData name="Alicia Canzanese" userId="cebe3f8af5d0a9e2" providerId="LiveId" clId="{886BAD41-D121-4226-8ACD-892269453585}" dt="2024-01-29T15:08:32.590" v="2355" actId="1076"/>
          <ac:spMkLst>
            <pc:docMk/>
            <pc:sldMk cId="3685007821" sldId="260"/>
            <ac:spMk id="2" creationId="{DFF8C1E3-0C8D-CDBC-BE91-E0923E01AF24}"/>
          </ac:spMkLst>
        </pc:spChg>
        <pc:spChg chg="mod">
          <ac:chgData name="Alicia Canzanese" userId="cebe3f8af5d0a9e2" providerId="LiveId" clId="{886BAD41-D121-4226-8ACD-892269453585}" dt="2024-01-29T15:24:43.085" v="2729" actId="20577"/>
          <ac:spMkLst>
            <pc:docMk/>
            <pc:sldMk cId="3685007821" sldId="260"/>
            <ac:spMk id="3" creationId="{D958BE6A-A942-7B18-0F6C-B515A007FD30}"/>
          </ac:spMkLst>
        </pc:spChg>
        <pc:picChg chg="add mod modCrop">
          <ac:chgData name="Alicia Canzanese" userId="cebe3f8af5d0a9e2" providerId="LiveId" clId="{886BAD41-D121-4226-8ACD-892269453585}" dt="2024-01-29T15:22:48.475" v="2714" actId="1076"/>
          <ac:picMkLst>
            <pc:docMk/>
            <pc:sldMk cId="3685007821" sldId="260"/>
            <ac:picMk id="4" creationId="{A6E234E6-2408-4468-94A0-DD62D6491535}"/>
          </ac:picMkLst>
        </pc:picChg>
      </pc:sldChg>
      <pc:sldChg chg="addSp delSp new del mod">
        <pc:chgData name="Alicia Canzanese" userId="cebe3f8af5d0a9e2" providerId="LiveId" clId="{886BAD41-D121-4226-8ACD-892269453585}" dt="2024-01-29T14:56:06.229" v="1297" actId="47"/>
        <pc:sldMkLst>
          <pc:docMk/>
          <pc:sldMk cId="2420426976" sldId="261"/>
        </pc:sldMkLst>
        <pc:picChg chg="add del">
          <ac:chgData name="Alicia Canzanese" userId="cebe3f8af5d0a9e2" providerId="LiveId" clId="{886BAD41-D121-4226-8ACD-892269453585}" dt="2024-01-29T14:52:19.530" v="1142" actId="478"/>
          <ac:picMkLst>
            <pc:docMk/>
            <pc:sldMk cId="2420426976" sldId="261"/>
            <ac:picMk id="4" creationId="{7C23A74D-697A-18EB-D436-2D19C7361F76}"/>
          </ac:picMkLst>
        </pc:picChg>
      </pc:sldChg>
      <pc:sldChg chg="modSp add mod setBg modAnim">
        <pc:chgData name="Alicia Canzanese" userId="cebe3f8af5d0a9e2" providerId="LiveId" clId="{886BAD41-D121-4226-8ACD-892269453585}" dt="2024-01-29T15:17:56.340" v="2681"/>
        <pc:sldMkLst>
          <pc:docMk/>
          <pc:sldMk cId="2538755687" sldId="294"/>
        </pc:sldMkLst>
        <pc:spChg chg="mod">
          <ac:chgData name="Alicia Canzanese" userId="cebe3f8af5d0a9e2" providerId="LiveId" clId="{886BAD41-D121-4226-8ACD-892269453585}" dt="2024-01-29T14:53:01.687" v="1153" actId="1076"/>
          <ac:spMkLst>
            <pc:docMk/>
            <pc:sldMk cId="2538755687" sldId="294"/>
            <ac:spMk id="2" creationId="{E14FCB8E-4934-40D5-B550-FCE431036D8A}"/>
          </ac:spMkLst>
        </pc:spChg>
        <pc:spChg chg="mod">
          <ac:chgData name="Alicia Canzanese" userId="cebe3f8af5d0a9e2" providerId="LiveId" clId="{886BAD41-D121-4226-8ACD-892269453585}" dt="2024-01-29T15:15:46.521" v="2665" actId="113"/>
          <ac:spMkLst>
            <pc:docMk/>
            <pc:sldMk cId="2538755687" sldId="294"/>
            <ac:spMk id="3" creationId="{36B2E9D4-6F5E-4FF0-8D2B-84A115AD70E5}"/>
          </ac:spMkLst>
        </pc:spChg>
        <pc:picChg chg="mod">
          <ac:chgData name="Alicia Canzanese" userId="cebe3f8af5d0a9e2" providerId="LiveId" clId="{886BAD41-D121-4226-8ACD-892269453585}" dt="2024-01-29T14:55:53.781" v="1296" actId="14826"/>
          <ac:picMkLst>
            <pc:docMk/>
            <pc:sldMk cId="2538755687" sldId="294"/>
            <ac:picMk id="6" creationId="{2B6DF999-1840-4764-B463-942CFC274CEC}"/>
          </ac:picMkLst>
        </pc:picChg>
      </pc:sldChg>
      <pc:sldChg chg="add del">
        <pc:chgData name="Alicia Canzanese" userId="cebe3f8af5d0a9e2" providerId="LiveId" clId="{886BAD41-D121-4226-8ACD-892269453585}" dt="2024-01-29T15:02:35.684" v="1447" actId="47"/>
        <pc:sldMkLst>
          <pc:docMk/>
          <pc:sldMk cId="2210132598"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0D7BA-6F09-44A2-9D35-69B04CD34947}"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D3F32-91BE-41B7-A702-F77C3895E4F3}" type="slidenum">
              <a:rPr lang="en-US" smtClean="0"/>
              <a:t>‹#›</a:t>
            </a:fld>
            <a:endParaRPr lang="en-US"/>
          </a:p>
        </p:txBody>
      </p:sp>
    </p:spTree>
    <p:extLst>
      <p:ext uri="{BB962C8B-B14F-4D97-AF65-F5344CB8AC3E}">
        <p14:creationId xmlns:p14="http://schemas.microsoft.com/office/powerpoint/2010/main" val="43011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bmed.ncbi.nlm.nih.gov/3678010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Georgia" panose="02040502050405020303" pitchFamily="18" charset="0"/>
              </a:rPr>
              <a:t>thick, bouncy, sole that propels you forward, but can also throw you sideways. “Running in supershoes is a much less stable environment,” says Jay </a:t>
            </a:r>
            <a:r>
              <a:rPr lang="en-US" b="0" i="0" dirty="0" err="1">
                <a:solidFill>
                  <a:srgbClr val="222222"/>
                </a:solidFill>
                <a:effectLst/>
                <a:latin typeface="Georgia" panose="02040502050405020303" pitchFamily="18" charset="0"/>
              </a:rPr>
              <a:t>Dicharry</a:t>
            </a:r>
            <a:r>
              <a:rPr lang="en-US" b="0" i="0" dirty="0">
                <a:solidFill>
                  <a:srgbClr val="222222"/>
                </a:solidFill>
                <a:effectLst/>
                <a:latin typeface="Georgia" panose="02040502050405020303" pitchFamily="18" charset="0"/>
              </a:rPr>
              <a:t>, physical therapist, biomechanical researcher, and professor at Oregon State University. “If you have really good alignment and foot and ankle control, you might be OK, but if not, a </a:t>
            </a:r>
            <a:r>
              <a:rPr lang="en-US" b="0" i="0" dirty="0" err="1">
                <a:solidFill>
                  <a:srgbClr val="222222"/>
                </a:solidFill>
                <a:effectLst/>
                <a:latin typeface="Georgia" panose="02040502050405020303" pitchFamily="18" charset="0"/>
              </a:rPr>
              <a:t>supershoe</a:t>
            </a:r>
            <a:r>
              <a:rPr lang="en-US" b="0" i="0" dirty="0">
                <a:solidFill>
                  <a:srgbClr val="222222"/>
                </a:solidFill>
                <a:effectLst/>
                <a:latin typeface="Georgia" panose="02040502050405020303" pitchFamily="18" charset="0"/>
              </a:rPr>
              <a:t> will greatly magnify your instability. You’ll wind up with a considerable increase in stress—and if you have something borderline, it might push you over the threshold.” </a:t>
            </a:r>
            <a:endParaRPr lang="en-US" dirty="0"/>
          </a:p>
        </p:txBody>
      </p:sp>
      <p:sp>
        <p:nvSpPr>
          <p:cNvPr id="4" name="Slide Number Placeholder 3"/>
          <p:cNvSpPr>
            <a:spLocks noGrp="1"/>
          </p:cNvSpPr>
          <p:nvPr>
            <p:ph type="sldNum" sz="quarter" idx="5"/>
          </p:nvPr>
        </p:nvSpPr>
        <p:spPr/>
        <p:txBody>
          <a:bodyPr/>
          <a:lstStyle/>
          <a:p>
            <a:fld id="{1E1D3F32-91BE-41B7-A702-F77C3895E4F3}" type="slidenum">
              <a:rPr lang="en-US" smtClean="0"/>
              <a:t>2</a:t>
            </a:fld>
            <a:endParaRPr lang="en-US"/>
          </a:p>
        </p:txBody>
      </p:sp>
    </p:spTree>
    <p:extLst>
      <p:ext uri="{BB962C8B-B14F-4D97-AF65-F5344CB8AC3E}">
        <p14:creationId xmlns:p14="http://schemas.microsoft.com/office/powerpoint/2010/main" val="260767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foot </a:t>
            </a:r>
            <a:r>
              <a:rPr lang="en-US" dirty="0" err="1"/>
              <a:t>cosr</a:t>
            </a:r>
            <a:r>
              <a:rPr lang="en-US" dirty="0"/>
              <a:t> </a:t>
            </a:r>
            <a:r>
              <a:rPr lang="en-US" dirty="0" err="1"/>
              <a:t>musckes</a:t>
            </a:r>
            <a:endParaRPr lang="en-US" dirty="0"/>
          </a:p>
          <a:p>
            <a:endParaRPr lang="en-US" dirty="0"/>
          </a:p>
        </p:txBody>
      </p:sp>
      <p:sp>
        <p:nvSpPr>
          <p:cNvPr id="4" name="Slide Number Placeholder 3"/>
          <p:cNvSpPr>
            <a:spLocks noGrp="1"/>
          </p:cNvSpPr>
          <p:nvPr>
            <p:ph type="sldNum" sz="quarter" idx="5"/>
          </p:nvPr>
        </p:nvSpPr>
        <p:spPr/>
        <p:txBody>
          <a:bodyPr/>
          <a:lstStyle/>
          <a:p>
            <a:fld id="{1E1D3F32-91BE-41B7-A702-F77C3895E4F3}" type="slidenum">
              <a:rPr lang="en-US" smtClean="0"/>
              <a:t>3</a:t>
            </a:fld>
            <a:endParaRPr lang="en-US"/>
          </a:p>
        </p:txBody>
      </p:sp>
    </p:spTree>
    <p:extLst>
      <p:ext uri="{BB962C8B-B14F-4D97-AF65-F5344CB8AC3E}">
        <p14:creationId xmlns:p14="http://schemas.microsoft.com/office/powerpoint/2010/main" val="228083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I know I attempted to simplify and summarize a complex question into one slide </a:t>
            </a:r>
          </a:p>
          <a:p>
            <a:endParaRPr lang="en-US" dirty="0"/>
          </a:p>
          <a:p>
            <a:r>
              <a:rPr lang="en-US" dirty="0"/>
              <a:t>Shifting strike patterns shifts loads/forces, so its not an issue if which one leads to more injuries, it’s that they lead to different injury patterns </a:t>
            </a:r>
          </a:p>
          <a:p>
            <a:endParaRPr lang="en-US" dirty="0"/>
          </a:p>
        </p:txBody>
      </p:sp>
      <p:sp>
        <p:nvSpPr>
          <p:cNvPr id="4" name="Slide Number Placeholder 3"/>
          <p:cNvSpPr>
            <a:spLocks noGrp="1"/>
          </p:cNvSpPr>
          <p:nvPr>
            <p:ph type="sldNum" sz="quarter" idx="5"/>
          </p:nvPr>
        </p:nvSpPr>
        <p:spPr/>
        <p:txBody>
          <a:bodyPr/>
          <a:lstStyle/>
          <a:p>
            <a:fld id="{ED49C836-E772-4B3F-86F5-43C7E1F6FDDC}" type="slidenum">
              <a:rPr lang="en-US" smtClean="0"/>
              <a:t>4</a:t>
            </a:fld>
            <a:endParaRPr lang="en-US"/>
          </a:p>
        </p:txBody>
      </p:sp>
    </p:spTree>
    <p:extLst>
      <p:ext uri="{BB962C8B-B14F-4D97-AF65-F5344CB8AC3E}">
        <p14:creationId xmlns:p14="http://schemas.microsoft.com/office/powerpoint/2010/main" val="155995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Golden harper suggests moving around more on training runs </a:t>
            </a:r>
          </a:p>
          <a:p>
            <a:endParaRPr lang="en-US" dirty="0"/>
          </a:p>
          <a:p>
            <a:r>
              <a:rPr lang="en-US" dirty="0"/>
              <a:t>Amol Saxena  </a:t>
            </a:r>
            <a:r>
              <a:rPr lang="en-US" dirty="0" err="1"/>
              <a:t>reseaach</a:t>
            </a:r>
            <a:r>
              <a:rPr lang="en-US" dirty="0"/>
              <a:t> </a:t>
            </a:r>
            <a:r>
              <a:rPr lang="en-US"/>
              <a:t>on supershoes </a:t>
            </a:r>
            <a:endParaRPr lang="en-US" dirty="0"/>
          </a:p>
          <a:p>
            <a:r>
              <a:rPr lang="en-US" b="0" i="0" dirty="0">
                <a:solidFill>
                  <a:srgbClr val="222222"/>
                </a:solidFill>
                <a:effectLst/>
                <a:latin typeface="Georgia" panose="02040502050405020303" pitchFamily="18" charset="0"/>
              </a:rPr>
              <a:t> ”I’ve had people break or tear things just </a:t>
            </a:r>
            <a:r>
              <a:rPr lang="en-US" b="0" i="0" u="none" strike="noStrike" dirty="0">
                <a:effectLst/>
                <a:latin typeface="Georgia" panose="02040502050405020303" pitchFamily="18" charset="0"/>
                <a:hlinkClick r:id="rId3"/>
              </a:rPr>
              <a:t>in one run in the shoes</a:t>
            </a:r>
            <a:r>
              <a:rPr lang="en-US" b="0" i="0" dirty="0">
                <a:solidFill>
                  <a:srgbClr val="222222"/>
                </a:solidFill>
                <a:effectLst/>
                <a:latin typeface="Georgia" panose="02040502050405020303" pitchFamily="18" charset="0"/>
              </a:rPr>
              <a:t>.” </a:t>
            </a:r>
            <a:endParaRPr lang="en-US" dirty="0"/>
          </a:p>
        </p:txBody>
      </p:sp>
      <p:sp>
        <p:nvSpPr>
          <p:cNvPr id="4" name="Slide Number Placeholder 3"/>
          <p:cNvSpPr>
            <a:spLocks noGrp="1"/>
          </p:cNvSpPr>
          <p:nvPr>
            <p:ph type="sldNum" sz="quarter" idx="5"/>
          </p:nvPr>
        </p:nvSpPr>
        <p:spPr/>
        <p:txBody>
          <a:bodyPr/>
          <a:lstStyle/>
          <a:p>
            <a:fld id="{1E1D3F32-91BE-41B7-A702-F77C3895E4F3}" type="slidenum">
              <a:rPr lang="en-US" smtClean="0"/>
              <a:t>5</a:t>
            </a:fld>
            <a:endParaRPr lang="en-US"/>
          </a:p>
        </p:txBody>
      </p:sp>
    </p:spTree>
    <p:extLst>
      <p:ext uri="{BB962C8B-B14F-4D97-AF65-F5344CB8AC3E}">
        <p14:creationId xmlns:p14="http://schemas.microsoft.com/office/powerpoint/2010/main" val="202478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fld id="{1449AA12-8195-4182-A7AC-2E7E59DFBDAF}" type="datetimeFigureOut">
              <a:rPr lang="en-US" smtClean="0"/>
              <a:pPr algn="r"/>
              <a:t>2/6/2024</a:t>
            </a:fld>
            <a:endParaRPr lang="en-US"/>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87848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99519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12164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3581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2670742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49AA12-8195-4182-A7AC-2E7E59DFBDAF}" type="datetimeFigureOut">
              <a:rPr lang="en-US" smtClean="0"/>
              <a:pPr/>
              <a:t>2/6/2024</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1537023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49AA12-8195-4182-A7AC-2E7E59DFBDAF}" type="datetimeFigureOut">
              <a:rPr lang="en-US" smtClean="0"/>
              <a:pPr/>
              <a:t>2/6/2024</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2863700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83897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94583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08085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78289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49AA12-8195-4182-A7AC-2E7E59DFBDAF}"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20831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9AA12-8195-4182-A7AC-2E7E59DFBDAF}"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08611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449AA12-8195-4182-A7AC-2E7E59DFBDAF}" type="datetimeFigureOut">
              <a:rPr lang="en-US" smtClean="0"/>
              <a:t>2/6/2024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16174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449AA12-8195-4182-A7AC-2E7E59DFBDAF}" type="datetimeFigureOut">
              <a:rPr lang="en-US" smtClean="0"/>
              <a:t>2/6/2024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36634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449AA12-8195-4182-A7AC-2E7E59DFBDAF}" type="datetimeFigureOut">
              <a:rPr lang="en-US" smtClean="0"/>
              <a:t>2/6/2024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28883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058794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449AA12-8195-4182-A7AC-2E7E59DFBDAF}" type="datetimeFigureOut">
              <a:rPr lang="en-US" smtClean="0"/>
              <a:pPr/>
              <a:t>2/6/2024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1423036601"/>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ext uri="{BEBA8EAE-BF5A-486C-A8C5-ECC9F3942E4B}">
                <a14:imgProps xmlns:a14="http://schemas.microsoft.com/office/drawing/2010/main">
                  <a14:imgLayer r:embed="rId3">
                    <a14:imgEffect>
                      <a14:artisticGlowEdges/>
                    </a14:imgEffect>
                  </a14:imgLayer>
                </a14:imgProps>
              </a:ext>
            </a:extLst>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8E541E-F46D-4823-8DB2-872BC4A722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DFA58F-DE6F-4232-907E-6B5DB371DC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16">
            <a:extLst>
              <a:ext uri="{FF2B5EF4-FFF2-40B4-BE49-F238E27FC236}">
                <a16:creationId xmlns:a16="http://schemas.microsoft.com/office/drawing/2014/main" id="{8DB971D8-C6E3-4485-8895-8ABD7A9AB7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18" name="Rectangle 17">
            <a:extLst>
              <a:ext uri="{FF2B5EF4-FFF2-40B4-BE49-F238E27FC236}">
                <a16:creationId xmlns:a16="http://schemas.microsoft.com/office/drawing/2014/main" id="{4526474A-480D-4539-BBC4-C39D5B71B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5">
            <a:extLst>
              <a:ext uri="{FF2B5EF4-FFF2-40B4-BE49-F238E27FC236}">
                <a16:creationId xmlns:a16="http://schemas.microsoft.com/office/drawing/2014/main" id="{1BBBFF8E-A51B-4081-B134-B1E893A89F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txBody>
          <a:bodyPr/>
          <a:lstStyle/>
          <a:p>
            <a:endParaRPr lang="en-US"/>
          </a:p>
        </p:txBody>
      </p:sp>
      <p:sp>
        <p:nvSpPr>
          <p:cNvPr id="2" name="Title 1">
            <a:extLst>
              <a:ext uri="{FF2B5EF4-FFF2-40B4-BE49-F238E27FC236}">
                <a16:creationId xmlns:a16="http://schemas.microsoft.com/office/drawing/2014/main" id="{30B39D67-0594-F0F9-7974-A4BF1D13B605}"/>
              </a:ext>
            </a:extLst>
          </p:cNvPr>
          <p:cNvSpPr>
            <a:spLocks noGrp="1"/>
          </p:cNvSpPr>
          <p:nvPr>
            <p:ph type="ctrTitle"/>
          </p:nvPr>
        </p:nvSpPr>
        <p:spPr>
          <a:xfrm>
            <a:off x="635457" y="3927208"/>
            <a:ext cx="10301247" cy="918533"/>
          </a:xfrm>
        </p:spPr>
        <p:txBody>
          <a:bodyPr>
            <a:normAutofit fontScale="90000"/>
          </a:bodyPr>
          <a:lstStyle/>
          <a:p>
            <a:pPr>
              <a:lnSpc>
                <a:spcPct val="90000"/>
              </a:lnSpc>
            </a:pPr>
            <a:r>
              <a:rPr lang="en-US" sz="5400" b="1" dirty="0"/>
              <a:t>Podiatric Sports Medicine Update </a:t>
            </a:r>
          </a:p>
        </p:txBody>
      </p:sp>
      <p:sp>
        <p:nvSpPr>
          <p:cNvPr id="3" name="Subtitle 2">
            <a:extLst>
              <a:ext uri="{FF2B5EF4-FFF2-40B4-BE49-F238E27FC236}">
                <a16:creationId xmlns:a16="http://schemas.microsoft.com/office/drawing/2014/main" id="{F780CFAB-294A-CED5-2D4A-36D3E48AB0E3}"/>
              </a:ext>
            </a:extLst>
          </p:cNvPr>
          <p:cNvSpPr>
            <a:spLocks noGrp="1"/>
          </p:cNvSpPr>
          <p:nvPr>
            <p:ph type="subTitle" idx="1"/>
          </p:nvPr>
        </p:nvSpPr>
        <p:spPr>
          <a:xfrm>
            <a:off x="735238" y="4882900"/>
            <a:ext cx="9149349" cy="487924"/>
          </a:xfrm>
        </p:spPr>
        <p:txBody>
          <a:bodyPr>
            <a:normAutofit/>
          </a:bodyPr>
          <a:lstStyle/>
          <a:p>
            <a:r>
              <a:rPr lang="en-US" dirty="0"/>
              <a:t>Alicia Canzanese, DPM, ATC, FAAPSM, DABPM</a:t>
            </a:r>
          </a:p>
        </p:txBody>
      </p:sp>
      <p:pic>
        <p:nvPicPr>
          <p:cNvPr id="7" name="Picture 6" descr="A blue and white logo&#10;&#10;Description automatically generated">
            <a:extLst>
              <a:ext uri="{FF2B5EF4-FFF2-40B4-BE49-F238E27FC236}">
                <a16:creationId xmlns:a16="http://schemas.microsoft.com/office/drawing/2014/main" id="{16A8B474-1390-ADF1-38B9-5A3050D38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58" y="402488"/>
            <a:ext cx="9481936" cy="2726057"/>
          </a:xfrm>
          <a:prstGeom prst="rect">
            <a:avLst/>
          </a:prstGeom>
          <a:effectLst/>
        </p:spPr>
      </p:pic>
    </p:spTree>
    <p:extLst>
      <p:ext uri="{BB962C8B-B14F-4D97-AF65-F5344CB8AC3E}">
        <p14:creationId xmlns:p14="http://schemas.microsoft.com/office/powerpoint/2010/main" val="426740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ext uri="{BEBA8EAE-BF5A-486C-A8C5-ECC9F3942E4B}">
                <a14:imgProps xmlns:a14="http://schemas.microsoft.com/office/drawing/2010/main">
                  <a14:imgLayer r:embed="rId4">
                    <a14:imgEffect>
                      <a14:artisticGlowEdges/>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63DC-4FEF-BF0D-2B38-CBEF84B3EE69}"/>
              </a:ext>
            </a:extLst>
          </p:cNvPr>
          <p:cNvSpPr>
            <a:spLocks noGrp="1"/>
          </p:cNvSpPr>
          <p:nvPr>
            <p:ph type="title"/>
          </p:nvPr>
        </p:nvSpPr>
        <p:spPr>
          <a:xfrm>
            <a:off x="185088" y="232499"/>
            <a:ext cx="6402525" cy="2009256"/>
          </a:xfrm>
        </p:spPr>
        <p:txBody>
          <a:bodyPr>
            <a:normAutofit/>
          </a:bodyPr>
          <a:lstStyle/>
          <a:p>
            <a:pPr>
              <a:lnSpc>
                <a:spcPct val="90000"/>
              </a:lnSpc>
            </a:pPr>
            <a:r>
              <a:rPr lang="en-US" sz="4000" b="1" dirty="0"/>
              <a:t>Updates and Trends in: Running Shoe Anatomy and Geometry</a:t>
            </a:r>
          </a:p>
        </p:txBody>
      </p:sp>
      <p:sp>
        <p:nvSpPr>
          <p:cNvPr id="10" name="Content Placeholder 9">
            <a:extLst>
              <a:ext uri="{FF2B5EF4-FFF2-40B4-BE49-F238E27FC236}">
                <a16:creationId xmlns:a16="http://schemas.microsoft.com/office/drawing/2014/main" id="{81EA0D8C-1A12-169C-2472-7D989FF507AD}"/>
              </a:ext>
            </a:extLst>
          </p:cNvPr>
          <p:cNvSpPr>
            <a:spLocks noGrp="1"/>
          </p:cNvSpPr>
          <p:nvPr>
            <p:ph idx="1"/>
          </p:nvPr>
        </p:nvSpPr>
        <p:spPr>
          <a:xfrm>
            <a:off x="648118" y="2003761"/>
            <a:ext cx="6402525" cy="3738614"/>
          </a:xfrm>
        </p:spPr>
        <p:txBody>
          <a:bodyPr>
            <a:normAutofit fontScale="85000" lnSpcReduction="20000"/>
          </a:bodyPr>
          <a:lstStyle/>
          <a:p>
            <a:r>
              <a:rPr lang="en-US" dirty="0"/>
              <a:t>Wider and Rounder Tox Box</a:t>
            </a:r>
          </a:p>
          <a:p>
            <a:r>
              <a:rPr lang="en-US" dirty="0"/>
              <a:t>Increasing stack heights</a:t>
            </a:r>
          </a:p>
          <a:p>
            <a:r>
              <a:rPr lang="en-US" dirty="0"/>
              <a:t>Lower Offset</a:t>
            </a:r>
          </a:p>
          <a:p>
            <a:r>
              <a:rPr lang="en-US" dirty="0"/>
              <a:t>Lightweight responsive cushioning</a:t>
            </a:r>
          </a:p>
          <a:p>
            <a:r>
              <a:rPr lang="en-US" dirty="0"/>
              <a:t>Forefoot rocker</a:t>
            </a:r>
          </a:p>
          <a:p>
            <a:r>
              <a:rPr lang="en-US" dirty="0"/>
              <a:t>Super Shoes</a:t>
            </a:r>
          </a:p>
          <a:p>
            <a:r>
              <a:rPr lang="en-US" dirty="0"/>
              <a:t>Changes in Stability Shoes</a:t>
            </a:r>
          </a:p>
          <a:p>
            <a:pPr lvl="1"/>
            <a:r>
              <a:rPr lang="en-US" dirty="0"/>
              <a:t>Wider base </a:t>
            </a:r>
          </a:p>
          <a:p>
            <a:pPr lvl="1"/>
            <a:r>
              <a:rPr lang="en-US" dirty="0"/>
              <a:t>Rocker geometry</a:t>
            </a:r>
          </a:p>
          <a:p>
            <a:pPr lvl="1"/>
            <a:r>
              <a:rPr lang="en-US" dirty="0"/>
              <a:t>Eliminating stiff medial posts in the midsole</a:t>
            </a:r>
          </a:p>
          <a:p>
            <a:pPr lvl="2"/>
            <a:r>
              <a:rPr lang="en-US" dirty="0"/>
              <a:t>Instead utilizing “guide rail”/”J-Frame” Type Systems</a:t>
            </a:r>
          </a:p>
        </p:txBody>
      </p:sp>
      <p:sp>
        <p:nvSpPr>
          <p:cNvPr id="15" name="Freeform 31">
            <a:extLst>
              <a:ext uri="{FF2B5EF4-FFF2-40B4-BE49-F238E27FC236}">
                <a16:creationId xmlns:a16="http://schemas.microsoft.com/office/drawing/2014/main" id="{1F7E4252-2F8C-4EA5-8B25-80F4D86EEA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7" name="Rectangle 16">
            <a:extLst>
              <a:ext uri="{FF2B5EF4-FFF2-40B4-BE49-F238E27FC236}">
                <a16:creationId xmlns:a16="http://schemas.microsoft.com/office/drawing/2014/main" id="{1AE682A4-5C0C-437A-88CB-93903D449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BCB0AB8E-3445-441A-B43E-CED27841E7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8" name="Picture 7" descr="A row of white sneakers&#10;&#10;Description automatically generated">
            <a:extLst>
              <a:ext uri="{FF2B5EF4-FFF2-40B4-BE49-F238E27FC236}">
                <a16:creationId xmlns:a16="http://schemas.microsoft.com/office/drawing/2014/main" id="{5AB9899A-17B5-EAC6-19CB-366113401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3742" y="877627"/>
            <a:ext cx="3980139" cy="5102742"/>
          </a:xfrm>
          <a:prstGeom prst="rect">
            <a:avLst/>
          </a:prstGeom>
          <a:effectLst/>
        </p:spPr>
      </p:pic>
      <p:sp>
        <p:nvSpPr>
          <p:cNvPr id="21" name="Rectangle 20">
            <a:extLst>
              <a:ext uri="{FF2B5EF4-FFF2-40B4-BE49-F238E27FC236}">
                <a16:creationId xmlns:a16="http://schemas.microsoft.com/office/drawing/2014/main" id="{60202AA6-BAFE-417F-904D-4F7027D36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271FAAA2-B090-4909-4D5F-FCDF8C59EA21}"/>
              </a:ext>
            </a:extLst>
          </p:cNvPr>
          <p:cNvPicPr>
            <a:picLocks noChangeAspect="1"/>
          </p:cNvPicPr>
          <p:nvPr/>
        </p:nvPicPr>
        <p:blipFill>
          <a:blip r:embed="rId6"/>
          <a:stretch>
            <a:fillRect/>
          </a:stretch>
        </p:blipFill>
        <p:spPr>
          <a:xfrm>
            <a:off x="5612988" y="3942141"/>
            <a:ext cx="1396327" cy="1263344"/>
          </a:xfrm>
          <a:prstGeom prst="rect">
            <a:avLst/>
          </a:prstGeom>
        </p:spPr>
      </p:pic>
      <p:pic>
        <p:nvPicPr>
          <p:cNvPr id="16" name="Picture 15">
            <a:extLst>
              <a:ext uri="{FF2B5EF4-FFF2-40B4-BE49-F238E27FC236}">
                <a16:creationId xmlns:a16="http://schemas.microsoft.com/office/drawing/2014/main" id="{FCAF9F43-3D3C-7B08-F0C4-B484816B92DC}"/>
              </a:ext>
            </a:extLst>
          </p:cNvPr>
          <p:cNvPicPr>
            <a:picLocks noChangeAspect="1"/>
          </p:cNvPicPr>
          <p:nvPr/>
        </p:nvPicPr>
        <p:blipFill>
          <a:blip r:embed="rId7"/>
          <a:stretch>
            <a:fillRect/>
          </a:stretch>
        </p:blipFill>
        <p:spPr>
          <a:xfrm>
            <a:off x="4558432" y="5590095"/>
            <a:ext cx="1659062" cy="888784"/>
          </a:xfrm>
          <a:prstGeom prst="rect">
            <a:avLst/>
          </a:prstGeom>
        </p:spPr>
      </p:pic>
    </p:spTree>
    <p:extLst>
      <p:ext uri="{BB962C8B-B14F-4D97-AF65-F5344CB8AC3E}">
        <p14:creationId xmlns:p14="http://schemas.microsoft.com/office/powerpoint/2010/main" val="322741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ext uri="{BEBA8EAE-BF5A-486C-A8C5-ECC9F3942E4B}">
                <a14:imgProps xmlns:a14="http://schemas.microsoft.com/office/drawing/2010/main">
                  <a14:imgLayer r:embed="rId4">
                    <a14:imgEffect>
                      <a14:artisticGlowEdges/>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E70A-580D-8F88-B56E-F1C8E6EAB601}"/>
              </a:ext>
            </a:extLst>
          </p:cNvPr>
          <p:cNvSpPr>
            <a:spLocks noGrp="1"/>
          </p:cNvSpPr>
          <p:nvPr>
            <p:ph type="title"/>
          </p:nvPr>
        </p:nvSpPr>
        <p:spPr>
          <a:xfrm>
            <a:off x="203657" y="138085"/>
            <a:ext cx="10415181" cy="1720211"/>
          </a:xfrm>
        </p:spPr>
        <p:txBody>
          <a:bodyPr/>
          <a:lstStyle/>
          <a:p>
            <a:r>
              <a:rPr lang="en-US" sz="2800" b="1" dirty="0"/>
              <a:t>Shoe Geometry Changes Highlighting the Importance of Intrinsic Foot Muscle/“Foot Core” Strength </a:t>
            </a:r>
          </a:p>
        </p:txBody>
      </p:sp>
      <p:sp>
        <p:nvSpPr>
          <p:cNvPr id="3" name="Content Placeholder 2">
            <a:extLst>
              <a:ext uri="{FF2B5EF4-FFF2-40B4-BE49-F238E27FC236}">
                <a16:creationId xmlns:a16="http://schemas.microsoft.com/office/drawing/2014/main" id="{659C9B35-39D9-B963-AD98-90A757A5F7A0}"/>
              </a:ext>
            </a:extLst>
          </p:cNvPr>
          <p:cNvSpPr>
            <a:spLocks noGrp="1"/>
          </p:cNvSpPr>
          <p:nvPr>
            <p:ph idx="1"/>
          </p:nvPr>
        </p:nvSpPr>
        <p:spPr>
          <a:xfrm>
            <a:off x="565484" y="1118420"/>
            <a:ext cx="9760612" cy="5739580"/>
          </a:xfrm>
        </p:spPr>
        <p:txBody>
          <a:bodyPr>
            <a:normAutofit fontScale="77500" lnSpcReduction="20000"/>
          </a:bodyPr>
          <a:lstStyle/>
          <a:p>
            <a:r>
              <a:rPr lang="en-US" b="1" dirty="0"/>
              <a:t>Purpose of Instincts Muscles:</a:t>
            </a:r>
          </a:p>
          <a:p>
            <a:pPr lvl="2"/>
            <a:r>
              <a:rPr lang="en-US" b="1" dirty="0"/>
              <a:t>Dynamic Stabilizers of the foot (26 bones, 30 joints)</a:t>
            </a:r>
          </a:p>
          <a:p>
            <a:pPr lvl="3"/>
            <a:r>
              <a:rPr lang="en-US" b="1" dirty="0"/>
              <a:t>4 layers of intrinsic muscles in the foot</a:t>
            </a:r>
          </a:p>
          <a:p>
            <a:pPr lvl="2"/>
            <a:r>
              <a:rPr lang="en-US" b="1" dirty="0"/>
              <a:t>Control the velocity and degree of arch deformation</a:t>
            </a:r>
          </a:p>
          <a:p>
            <a:pPr lvl="2"/>
            <a:r>
              <a:rPr lang="en-US" b="1" dirty="0"/>
              <a:t>Longitudinal and transverse arch </a:t>
            </a:r>
          </a:p>
          <a:p>
            <a:pPr lvl="2"/>
            <a:r>
              <a:rPr lang="en-US" b="1" dirty="0"/>
              <a:t>Maintain the “foot dome” </a:t>
            </a:r>
          </a:p>
          <a:p>
            <a:pPr lvl="2"/>
            <a:r>
              <a:rPr lang="en-US" b="1" dirty="0"/>
              <a:t>Encourage a more STJ Neutral position</a:t>
            </a:r>
          </a:p>
          <a:p>
            <a:pPr lvl="2"/>
            <a:r>
              <a:rPr lang="en-US" b="1" dirty="0"/>
              <a:t>Stabilize the position and alignment of the digits during gait </a:t>
            </a:r>
          </a:p>
          <a:p>
            <a:pPr lvl="2"/>
            <a:endParaRPr lang="en-US" dirty="0"/>
          </a:p>
          <a:p>
            <a:r>
              <a:rPr lang="en-US" dirty="0"/>
              <a:t>Kinetic Chain: top effects bottom and bottom effects the top</a:t>
            </a:r>
          </a:p>
          <a:p>
            <a:pPr lvl="1"/>
            <a:r>
              <a:rPr lang="en-US" dirty="0"/>
              <a:t>Coupled Dynamic muscle function doesn’t end at the ankle </a:t>
            </a:r>
          </a:p>
          <a:p>
            <a:pPr lvl="1"/>
            <a:r>
              <a:rPr lang="en-US" sz="1500" dirty="0"/>
              <a:t>EBM: Sulowska-Daszyk, et al. 2020: “Impact of Short Foot Muscle Exercises on Quality of Movement and Flexibility in Amateur Runners”</a:t>
            </a:r>
          </a:p>
          <a:p>
            <a:pPr lvl="2"/>
            <a:r>
              <a:rPr lang="en-US" sz="1400" dirty="0"/>
              <a:t>A Significant improvement in the Functional movement screen and Flexibility proximal to the foot was noted in the experimental group</a:t>
            </a:r>
          </a:p>
          <a:p>
            <a:r>
              <a:rPr lang="en-US" dirty="0"/>
              <a:t>Foot core and injury EBM:</a:t>
            </a:r>
          </a:p>
          <a:p>
            <a:pPr lvl="1"/>
            <a:r>
              <a:rPr lang="en-US" dirty="0"/>
              <a:t>EBM Examples: </a:t>
            </a:r>
          </a:p>
          <a:p>
            <a:pPr lvl="2"/>
            <a:r>
              <a:rPr lang="en-US" sz="1400" dirty="0"/>
              <a:t>Chang et al demonstrated with ultrasound that patients with unilateral plantar fasciitis had less total volume of the plantar intrinsic muscles in their forefoot region compared to their contralateral healthy limbs. </a:t>
            </a:r>
          </a:p>
          <a:p>
            <a:pPr lvl="2"/>
            <a:r>
              <a:rPr lang="en-US" sz="1400" dirty="0"/>
              <a:t>Chronic Ankle Instability:  Preliminary evidence.  Intrinsic exercises + Balance exercises demonstrated improved dynamic balance and perceived function</a:t>
            </a:r>
          </a:p>
          <a:p>
            <a:pPr lvl="2"/>
            <a:r>
              <a:rPr lang="en-US" sz="1400" dirty="0"/>
              <a:t>Supershoes can amplify instability for those with poor muscle control </a:t>
            </a:r>
          </a:p>
        </p:txBody>
      </p:sp>
      <p:pic>
        <p:nvPicPr>
          <p:cNvPr id="4" name="Picture 3">
            <a:extLst>
              <a:ext uri="{FF2B5EF4-FFF2-40B4-BE49-F238E27FC236}">
                <a16:creationId xmlns:a16="http://schemas.microsoft.com/office/drawing/2014/main" id="{5C96C978-885A-D65C-A65A-723ECC75B25C}"/>
              </a:ext>
            </a:extLst>
          </p:cNvPr>
          <p:cNvPicPr>
            <a:picLocks noChangeAspect="1"/>
          </p:cNvPicPr>
          <p:nvPr/>
        </p:nvPicPr>
        <p:blipFill>
          <a:blip r:embed="rId5"/>
          <a:stretch>
            <a:fillRect/>
          </a:stretch>
        </p:blipFill>
        <p:spPr>
          <a:xfrm>
            <a:off x="7254992" y="1118420"/>
            <a:ext cx="2152055" cy="2901114"/>
          </a:xfrm>
          <a:prstGeom prst="rect">
            <a:avLst/>
          </a:prstGeom>
        </p:spPr>
      </p:pic>
      <p:pic>
        <p:nvPicPr>
          <p:cNvPr id="7" name="Picture 6">
            <a:extLst>
              <a:ext uri="{FF2B5EF4-FFF2-40B4-BE49-F238E27FC236}">
                <a16:creationId xmlns:a16="http://schemas.microsoft.com/office/drawing/2014/main" id="{E23EDAEF-4F9A-D83E-EF0C-7E6A089E1071}"/>
              </a:ext>
            </a:extLst>
          </p:cNvPr>
          <p:cNvPicPr>
            <a:picLocks noChangeAspect="1"/>
          </p:cNvPicPr>
          <p:nvPr/>
        </p:nvPicPr>
        <p:blipFill>
          <a:blip r:embed="rId6"/>
          <a:stretch>
            <a:fillRect/>
          </a:stretch>
        </p:blipFill>
        <p:spPr>
          <a:xfrm>
            <a:off x="10326096" y="3919167"/>
            <a:ext cx="1661304" cy="1729890"/>
          </a:xfrm>
          <a:prstGeom prst="rect">
            <a:avLst/>
          </a:prstGeom>
        </p:spPr>
      </p:pic>
      <p:pic>
        <p:nvPicPr>
          <p:cNvPr id="8" name="Picture 7">
            <a:extLst>
              <a:ext uri="{FF2B5EF4-FFF2-40B4-BE49-F238E27FC236}">
                <a16:creationId xmlns:a16="http://schemas.microsoft.com/office/drawing/2014/main" id="{FB54B0DD-6691-1E37-24BD-CEA5B656A84C}"/>
              </a:ext>
            </a:extLst>
          </p:cNvPr>
          <p:cNvPicPr>
            <a:picLocks noChangeAspect="1"/>
          </p:cNvPicPr>
          <p:nvPr/>
        </p:nvPicPr>
        <p:blipFill>
          <a:blip r:embed="rId7"/>
          <a:stretch>
            <a:fillRect/>
          </a:stretch>
        </p:blipFill>
        <p:spPr>
          <a:xfrm>
            <a:off x="9647452" y="1858296"/>
            <a:ext cx="2339948" cy="1748573"/>
          </a:xfrm>
          <a:prstGeom prst="rect">
            <a:avLst/>
          </a:prstGeom>
        </p:spPr>
      </p:pic>
    </p:spTree>
    <p:extLst>
      <p:ext uri="{BB962C8B-B14F-4D97-AF65-F5344CB8AC3E}">
        <p14:creationId xmlns:p14="http://schemas.microsoft.com/office/powerpoint/2010/main" val="107442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ext uri="{BEBA8EAE-BF5A-486C-A8C5-ECC9F3942E4B}">
                <a14:imgProps xmlns:a14="http://schemas.microsoft.com/office/drawing/2010/main">
                  <a14:imgLayer r:embed="rId4">
                    <a14:imgEffect>
                      <a14:artisticGlowEdges/>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CB8E-4934-40D5-B550-FCE431036D8A}"/>
              </a:ext>
            </a:extLst>
          </p:cNvPr>
          <p:cNvSpPr>
            <a:spLocks noGrp="1"/>
          </p:cNvSpPr>
          <p:nvPr>
            <p:ph type="title"/>
          </p:nvPr>
        </p:nvSpPr>
        <p:spPr>
          <a:xfrm>
            <a:off x="144379" y="364208"/>
            <a:ext cx="11007932" cy="1609344"/>
          </a:xfrm>
        </p:spPr>
        <p:txBody>
          <a:bodyPr/>
          <a:lstStyle/>
          <a:p>
            <a:r>
              <a:rPr lang="en-US" sz="3200" b="1" dirty="0"/>
              <a:t>The Heel Offset, Foot Strike and Injury Conversation</a:t>
            </a:r>
          </a:p>
        </p:txBody>
      </p:sp>
      <p:sp>
        <p:nvSpPr>
          <p:cNvPr id="3" name="Content Placeholder 2">
            <a:extLst>
              <a:ext uri="{FF2B5EF4-FFF2-40B4-BE49-F238E27FC236}">
                <a16:creationId xmlns:a16="http://schemas.microsoft.com/office/drawing/2014/main" id="{36B2E9D4-6F5E-4FF0-8D2B-84A115AD70E5}"/>
              </a:ext>
            </a:extLst>
          </p:cNvPr>
          <p:cNvSpPr>
            <a:spLocks noGrp="1"/>
          </p:cNvSpPr>
          <p:nvPr>
            <p:ph sz="half" idx="1"/>
          </p:nvPr>
        </p:nvSpPr>
        <p:spPr>
          <a:xfrm>
            <a:off x="288757" y="1034715"/>
            <a:ext cx="8626642" cy="5739064"/>
          </a:xfrm>
        </p:spPr>
        <p:txBody>
          <a:bodyPr>
            <a:normAutofit lnSpcReduction="10000"/>
          </a:bodyPr>
          <a:lstStyle/>
          <a:p>
            <a:r>
              <a:rPr lang="en-US" b="1" u="sng" dirty="0"/>
              <a:t>Heel strike </a:t>
            </a:r>
            <a:r>
              <a:rPr lang="en-US" b="1" u="sng" dirty="0">
                <a:sym typeface="Wingdings" panose="05000000000000000000" pitchFamily="2" charset="2"/>
              </a:rPr>
              <a:t> </a:t>
            </a:r>
            <a:r>
              <a:rPr lang="en-US" b="1" u="sng" dirty="0"/>
              <a:t>High offset and/or Higher Stack height</a:t>
            </a:r>
          </a:p>
          <a:p>
            <a:pPr lvl="1"/>
            <a:r>
              <a:rPr lang="en-US" dirty="0"/>
              <a:t>Greater impact through knee/hip/back</a:t>
            </a:r>
          </a:p>
          <a:p>
            <a:pPr lvl="1"/>
            <a:r>
              <a:rPr lang="en-US" dirty="0"/>
              <a:t>At contact there is more ankle dorsiflexion and knee extension</a:t>
            </a:r>
          </a:p>
          <a:p>
            <a:pPr lvl="1"/>
            <a:r>
              <a:rPr lang="en-US" dirty="0"/>
              <a:t>Higher vertical load, lower shear stress at ankle</a:t>
            </a:r>
          </a:p>
          <a:p>
            <a:pPr lvl="1"/>
            <a:r>
              <a:rPr lang="en-US" dirty="0"/>
              <a:t>Greater load on the Quadriceps</a:t>
            </a:r>
          </a:p>
          <a:p>
            <a:pPr lvl="1"/>
            <a:r>
              <a:rPr lang="en-US" dirty="0"/>
              <a:t>Increased risk for: Anterior knee pain, Tibial Stress fractures, MTSS, plantar fasciitis?</a:t>
            </a:r>
          </a:p>
          <a:p>
            <a:pPr lvl="1"/>
            <a:endParaRPr lang="en-US" b="1" dirty="0"/>
          </a:p>
          <a:p>
            <a:r>
              <a:rPr lang="en-US" b="1" u="sng" dirty="0"/>
              <a:t>Forefoot strike </a:t>
            </a:r>
            <a:r>
              <a:rPr lang="en-US" b="1" u="sng" dirty="0">
                <a:sym typeface="Wingdings" panose="05000000000000000000" pitchFamily="2" charset="2"/>
              </a:rPr>
              <a:t> </a:t>
            </a:r>
            <a:r>
              <a:rPr lang="en-US" b="1" u="sng" dirty="0"/>
              <a:t>low offset that can be low or high stack height  </a:t>
            </a:r>
          </a:p>
          <a:p>
            <a:pPr lvl="1"/>
            <a:r>
              <a:rPr lang="en-US" dirty="0"/>
              <a:t>Greater impact to MTPJ/Ankle</a:t>
            </a:r>
          </a:p>
          <a:p>
            <a:pPr lvl="1"/>
            <a:r>
              <a:rPr lang="en-US" dirty="0"/>
              <a:t>Shorter Stride length</a:t>
            </a:r>
          </a:p>
          <a:p>
            <a:pPr lvl="1"/>
            <a:r>
              <a:rPr lang="en-US" dirty="0"/>
              <a:t>At contact: ankle plantar flexion and more knee flexion </a:t>
            </a:r>
          </a:p>
          <a:p>
            <a:pPr lvl="1"/>
            <a:r>
              <a:rPr lang="en-US" dirty="0"/>
              <a:t>Higher max peak force </a:t>
            </a:r>
          </a:p>
          <a:p>
            <a:pPr lvl="1"/>
            <a:r>
              <a:rPr lang="en-US" dirty="0"/>
              <a:t>Greater eccentric load on the Gastroc-soleus</a:t>
            </a:r>
          </a:p>
          <a:p>
            <a:pPr lvl="1"/>
            <a:r>
              <a:rPr lang="en-US" dirty="0"/>
              <a:t>Increased risk for Achilles tendinopathy*?, calf muscle strain, ankle, forefoot pathology </a:t>
            </a:r>
          </a:p>
          <a:p>
            <a:pPr lvl="2"/>
            <a:r>
              <a:rPr lang="en-US" dirty="0"/>
              <a:t>HOWEVER: Long term forefoot strike has been shown protective toward the Achillies </a:t>
            </a:r>
          </a:p>
        </p:txBody>
      </p:sp>
      <p:pic>
        <p:nvPicPr>
          <p:cNvPr id="6" name="Content Placeholder 5" descr="Woman jogging on cemented sidewalk">
            <a:extLst>
              <a:ext uri="{FF2B5EF4-FFF2-40B4-BE49-F238E27FC236}">
                <a16:creationId xmlns:a16="http://schemas.microsoft.com/office/drawing/2014/main" id="{2B6DF999-1840-4764-B463-942CFC274CEC}"/>
              </a:ext>
            </a:extLst>
          </p:cNvPr>
          <p:cNvPicPr>
            <a:picLocks noGrp="1" noChangeAspect="1"/>
          </p:cNvPicPr>
          <p:nvPr>
            <p:ph sz="half" idx="2"/>
          </p:nvPr>
        </p:nvPicPr>
        <p:blipFill>
          <a:blip r:embed="rId5" cstate="hqprint">
            <a:extLst>
              <a:ext uri="{28A0092B-C50C-407E-A947-70E740481C1C}">
                <a14:useLocalDpi xmlns:a14="http://schemas.microsoft.com/office/drawing/2010/main" val="0"/>
              </a:ext>
            </a:extLst>
          </a:blip>
          <a:srcRect l="6687" r="6687"/>
          <a:stretch/>
        </p:blipFill>
        <p:spPr>
          <a:xfrm>
            <a:off x="8915399" y="1363203"/>
            <a:ext cx="2767263" cy="4784933"/>
          </a:xfrm>
        </p:spPr>
      </p:pic>
    </p:spTree>
    <p:extLst>
      <p:ext uri="{BB962C8B-B14F-4D97-AF65-F5344CB8AC3E}">
        <p14:creationId xmlns:p14="http://schemas.microsoft.com/office/powerpoint/2010/main" val="253875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ext uri="{BEBA8EAE-BF5A-486C-A8C5-ECC9F3942E4B}">
                <a14:imgProps xmlns:a14="http://schemas.microsoft.com/office/drawing/2010/main">
                  <a14:imgLayer r:embed="rId4">
                    <a14:imgEffect>
                      <a14:artisticGlowEdges/>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C1E3-0C8D-CDBC-BE91-E0923E01AF24}"/>
              </a:ext>
            </a:extLst>
          </p:cNvPr>
          <p:cNvSpPr>
            <a:spLocks noGrp="1"/>
          </p:cNvSpPr>
          <p:nvPr>
            <p:ph type="title"/>
          </p:nvPr>
        </p:nvSpPr>
        <p:spPr>
          <a:xfrm>
            <a:off x="0" y="353404"/>
            <a:ext cx="10784465" cy="1306954"/>
          </a:xfrm>
        </p:spPr>
        <p:txBody>
          <a:bodyPr/>
          <a:lstStyle/>
          <a:p>
            <a:r>
              <a:rPr lang="en-US" sz="4000" b="1" dirty="0"/>
              <a:t>Current and Emerging Recommendations </a:t>
            </a:r>
          </a:p>
        </p:txBody>
      </p:sp>
      <p:sp>
        <p:nvSpPr>
          <p:cNvPr id="3" name="Content Placeholder 2">
            <a:extLst>
              <a:ext uri="{FF2B5EF4-FFF2-40B4-BE49-F238E27FC236}">
                <a16:creationId xmlns:a16="http://schemas.microsoft.com/office/drawing/2014/main" id="{D958BE6A-A942-7B18-0F6C-B515A007FD30}"/>
              </a:ext>
            </a:extLst>
          </p:cNvPr>
          <p:cNvSpPr>
            <a:spLocks noGrp="1"/>
          </p:cNvSpPr>
          <p:nvPr>
            <p:ph idx="1"/>
          </p:nvPr>
        </p:nvSpPr>
        <p:spPr>
          <a:xfrm>
            <a:off x="676978" y="1108861"/>
            <a:ext cx="8069980" cy="5623230"/>
          </a:xfrm>
        </p:spPr>
        <p:txBody>
          <a:bodyPr>
            <a:normAutofit fontScale="92500" lnSpcReduction="10000"/>
          </a:bodyPr>
          <a:lstStyle/>
          <a:p>
            <a:r>
              <a:rPr lang="en-US" dirty="0"/>
              <a:t>If someone is switching shoe that &gt;4 mm different than their current shoe, it is advisable to gradually transition to that new shoe</a:t>
            </a:r>
          </a:p>
          <a:p>
            <a:pPr lvl="1"/>
            <a:r>
              <a:rPr lang="en-US" dirty="0"/>
              <a:t>If someone is switching to a different category of shoe, or to a different strike pattern, that should also be a gradual transition </a:t>
            </a:r>
          </a:p>
          <a:p>
            <a:r>
              <a:rPr lang="en-US" dirty="0"/>
              <a:t>Running Athletes should perform foot core exercises</a:t>
            </a:r>
          </a:p>
          <a:p>
            <a:pPr lvl="2"/>
            <a:r>
              <a:rPr lang="en-US" dirty="0"/>
              <a:t>Especially if planning on running in a race day/performance shoe for events </a:t>
            </a:r>
          </a:p>
          <a:p>
            <a:r>
              <a:rPr lang="en-US" dirty="0"/>
              <a:t>More people are starting to  suggest switching different types of shoes/strike patterns/surfaces as part of a training regimen to avoid repetitive loading on the same musculature</a:t>
            </a:r>
          </a:p>
          <a:p>
            <a:r>
              <a:rPr lang="en-US" dirty="0"/>
              <a:t>Help prevent overuse/overutilization of supershoes and performance shoes to prevent injury</a:t>
            </a:r>
          </a:p>
          <a:p>
            <a:r>
              <a:rPr lang="en-US" dirty="0"/>
              <a:t>There is NO perfect shoe, and we should not be recommending the same shoe to everybody</a:t>
            </a:r>
          </a:p>
          <a:p>
            <a:pPr lvl="2"/>
            <a:r>
              <a:rPr lang="en-US" dirty="0"/>
              <a:t>Different shoe features lead to different load patterns and therefore different injuries</a:t>
            </a:r>
          </a:p>
          <a:p>
            <a:pPr lvl="2"/>
            <a:r>
              <a:rPr lang="en-US" dirty="0"/>
              <a:t>Shoes suggestions should always be individualized </a:t>
            </a:r>
          </a:p>
        </p:txBody>
      </p:sp>
      <p:pic>
        <p:nvPicPr>
          <p:cNvPr id="4" name="Picture 3" descr="Person running in frosty autumn park">
            <a:extLst>
              <a:ext uri="{FF2B5EF4-FFF2-40B4-BE49-F238E27FC236}">
                <a16:creationId xmlns:a16="http://schemas.microsoft.com/office/drawing/2014/main" id="{A6E234E6-2408-4468-94A0-DD62D649153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5992" t="-754" r="46192" b="754"/>
          <a:stretch/>
        </p:blipFill>
        <p:spPr>
          <a:xfrm>
            <a:off x="8926082" y="1312838"/>
            <a:ext cx="2767824" cy="4785775"/>
          </a:xfrm>
          <a:prstGeom prst="rect">
            <a:avLst/>
          </a:prstGeom>
        </p:spPr>
      </p:pic>
    </p:spTree>
    <p:extLst>
      <p:ext uri="{BB962C8B-B14F-4D97-AF65-F5344CB8AC3E}">
        <p14:creationId xmlns:p14="http://schemas.microsoft.com/office/powerpoint/2010/main" val="3685007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758</TotalTime>
  <Words>736</Words>
  <Application>Microsoft Office PowerPoint</Application>
  <PresentationFormat>Widescreen</PresentationFormat>
  <Paragraphs>72</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Century Gothic</vt:lpstr>
      <vt:lpstr>Georgia</vt:lpstr>
      <vt:lpstr>Wingdings</vt:lpstr>
      <vt:lpstr>Wingdings 3</vt:lpstr>
      <vt:lpstr>Ion</vt:lpstr>
      <vt:lpstr>Podiatric Sports Medicine Update </vt:lpstr>
      <vt:lpstr>Updates and Trends in: Running Shoe Anatomy and Geometry</vt:lpstr>
      <vt:lpstr>Shoe Geometry Changes Highlighting the Importance of Intrinsic Foot Muscle/“Foot Core” Strength </vt:lpstr>
      <vt:lpstr>The Heel Offset, Foot Strike and Injury Conversation</vt:lpstr>
      <vt:lpstr>Current and Emerging Recommendations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Medicine Update</dc:title>
  <dc:creator>Alicia Canzanese</dc:creator>
  <cp:lastModifiedBy>PCP1235 POD 4 Island</cp:lastModifiedBy>
  <cp:revision>2</cp:revision>
  <dcterms:created xsi:type="dcterms:W3CDTF">2024-01-29T02:46:44Z</dcterms:created>
  <dcterms:modified xsi:type="dcterms:W3CDTF">2024-02-06T13:36:17Z</dcterms:modified>
</cp:coreProperties>
</file>