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embeddedFontLst>
    <p:embeddedFont>
      <p:font typeface="Roboto Black"/>
      <p:bold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2" roundtripDataSignature="AMtx7miZPO6oQ6CQcKwUXrWLgIiRlCMm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RobotoBlack-boldItalic.fntdata"/><Relationship Id="rId10" Type="http://schemas.openxmlformats.org/officeDocument/2006/relationships/font" Target="fonts/RobotoBlack-bold.fntdata"/><Relationship Id="rId12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7"/>
          <p:cNvSpPr txBox="1"/>
          <p:nvPr>
            <p:ph type="ctrTitle"/>
          </p:nvPr>
        </p:nvSpPr>
        <p:spPr>
          <a:xfrm>
            <a:off x="1524000" y="1041400"/>
            <a:ext cx="9144000" cy="8824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7" name="Google Shape;17;p7"/>
          <p:cNvSpPr txBox="1"/>
          <p:nvPr>
            <p:ph idx="10" type="dt"/>
          </p:nvPr>
        </p:nvSpPr>
        <p:spPr>
          <a:xfrm>
            <a:off x="565068" y="62376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8"/>
          <p:cNvSpPr txBox="1"/>
          <p:nvPr>
            <p:ph type="title"/>
          </p:nvPr>
        </p:nvSpPr>
        <p:spPr>
          <a:xfrm>
            <a:off x="56506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" type="body"/>
          </p:nvPr>
        </p:nvSpPr>
        <p:spPr>
          <a:xfrm>
            <a:off x="565068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0" type="dt"/>
          </p:nvPr>
        </p:nvSpPr>
        <p:spPr>
          <a:xfrm>
            <a:off x="565068" y="62376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9"/>
          <p:cNvSpPr txBox="1"/>
          <p:nvPr>
            <p:ph type="title"/>
          </p:nvPr>
        </p:nvSpPr>
        <p:spPr>
          <a:xfrm>
            <a:off x="56506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and Content">
  <p:cSld name="1_Title and Conten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0"/>
          <p:cNvSpPr txBox="1"/>
          <p:nvPr>
            <p:ph type="title"/>
          </p:nvPr>
        </p:nvSpPr>
        <p:spPr>
          <a:xfrm>
            <a:off x="56506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28" name="Google Shape;28;p10"/>
          <p:cNvGrpSpPr/>
          <p:nvPr/>
        </p:nvGrpSpPr>
        <p:grpSpPr>
          <a:xfrm>
            <a:off x="1276061" y="2358203"/>
            <a:ext cx="3852863" cy="518960"/>
            <a:chOff x="1775380" y="2346151"/>
            <a:chExt cx="3852421" cy="518947"/>
          </a:xfrm>
        </p:grpSpPr>
        <p:sp>
          <p:nvSpPr>
            <p:cNvPr id="29" name="Google Shape;29;p10"/>
            <p:cNvSpPr/>
            <p:nvPr/>
          </p:nvSpPr>
          <p:spPr>
            <a:xfrm>
              <a:off x="1775380" y="2557649"/>
              <a:ext cx="3852421" cy="3074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2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Bullet copy goes here</a:t>
              </a:r>
              <a:endParaRPr/>
            </a:p>
          </p:txBody>
        </p:sp>
        <p:sp>
          <p:nvSpPr>
            <p:cNvPr id="30" name="Google Shape;30;p10"/>
            <p:cNvSpPr txBox="1"/>
            <p:nvPr/>
          </p:nvSpPr>
          <p:spPr>
            <a:xfrm>
              <a:off x="1775380" y="2346151"/>
              <a:ext cx="1317990" cy="2462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0" u="none" cap="none" strike="noStrike">
                  <a:solidFill>
                    <a:schemeClr val="dk1"/>
                  </a:solidFill>
                  <a:latin typeface="Roboto Black"/>
                  <a:ea typeface="Roboto Black"/>
                  <a:cs typeface="Roboto Black"/>
                  <a:sym typeface="Roboto Black"/>
                </a:rPr>
                <a:t>9:00AM – 10:00AM</a:t>
              </a:r>
              <a:endParaRPr/>
            </a:p>
          </p:txBody>
        </p:sp>
      </p:grpSp>
      <p:grpSp>
        <p:nvGrpSpPr>
          <p:cNvPr id="31" name="Google Shape;31;p10"/>
          <p:cNvGrpSpPr/>
          <p:nvPr/>
        </p:nvGrpSpPr>
        <p:grpSpPr>
          <a:xfrm>
            <a:off x="736311" y="2366987"/>
            <a:ext cx="414338" cy="414337"/>
            <a:chOff x="1234912" y="2347275"/>
            <a:chExt cx="414779" cy="414779"/>
          </a:xfrm>
        </p:grpSpPr>
        <p:sp>
          <p:nvSpPr>
            <p:cNvPr id="32" name="Google Shape;32;p10"/>
            <p:cNvSpPr/>
            <p:nvPr/>
          </p:nvSpPr>
          <p:spPr>
            <a:xfrm>
              <a:off x="1234912" y="2347275"/>
              <a:ext cx="414779" cy="41477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10"/>
            <p:cNvSpPr/>
            <p:nvPr/>
          </p:nvSpPr>
          <p:spPr>
            <a:xfrm>
              <a:off x="1350923" y="2463286"/>
              <a:ext cx="182756" cy="182758"/>
            </a:xfrm>
            <a:custGeom>
              <a:rect b="b" l="l" r="r" t="t"/>
              <a:pathLst>
                <a:path extrusionOk="0" h="21600" w="21600">
                  <a:moveTo>
                    <a:pt x="20732" y="6661"/>
                  </a:moveTo>
                  <a:cubicBezTo>
                    <a:pt x="20540" y="6471"/>
                    <a:pt x="20228" y="6473"/>
                    <a:pt x="20038" y="6667"/>
                  </a:cubicBezTo>
                  <a:cubicBezTo>
                    <a:pt x="19903" y="6804"/>
                    <a:pt x="19870" y="7000"/>
                    <a:pt x="19929" y="7171"/>
                  </a:cubicBezTo>
                  <a:lnTo>
                    <a:pt x="19918" y="7175"/>
                  </a:lnTo>
                  <a:cubicBezTo>
                    <a:pt x="20365" y="8298"/>
                    <a:pt x="20618" y="951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cubicBezTo>
                    <a:pt x="5378" y="20618"/>
                    <a:pt x="982" y="16223"/>
                    <a:pt x="982" y="10800"/>
                  </a:cubicBezTo>
                  <a:cubicBezTo>
                    <a:pt x="982" y="5377"/>
                    <a:pt x="5378" y="982"/>
                    <a:pt x="10800" y="982"/>
                  </a:cubicBezTo>
                  <a:cubicBezTo>
                    <a:pt x="13575" y="982"/>
                    <a:pt x="16077" y="2136"/>
                    <a:pt x="17862" y="3989"/>
                  </a:cubicBezTo>
                  <a:lnTo>
                    <a:pt x="17868" y="3982"/>
                  </a:lnTo>
                  <a:cubicBezTo>
                    <a:pt x="18062" y="4157"/>
                    <a:pt x="18359" y="4153"/>
                    <a:pt x="18544" y="3965"/>
                  </a:cubicBezTo>
                  <a:cubicBezTo>
                    <a:pt x="18734" y="3771"/>
                    <a:pt x="18732" y="3461"/>
                    <a:pt x="18539" y="3270"/>
                  </a:cubicBezTo>
                  <a:cubicBezTo>
                    <a:pt x="18520" y="3252"/>
                    <a:pt x="18496" y="3244"/>
                    <a:pt x="18476" y="3230"/>
                  </a:cubicBezTo>
                  <a:cubicBezTo>
                    <a:pt x="16521" y="1241"/>
                    <a:pt x="13810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5" y="21600"/>
                    <a:pt x="21600" y="16764"/>
                    <a:pt x="21600" y="10800"/>
                  </a:cubicBezTo>
                  <a:cubicBezTo>
                    <a:pt x="21600" y="9412"/>
                    <a:pt x="21329" y="8089"/>
                    <a:pt x="20851" y="6869"/>
                  </a:cubicBezTo>
                  <a:cubicBezTo>
                    <a:pt x="20828" y="6794"/>
                    <a:pt x="20793" y="6721"/>
                    <a:pt x="20732" y="6661"/>
                  </a:cubicBezTo>
                  <a:moveTo>
                    <a:pt x="10792" y="13534"/>
                  </a:moveTo>
                  <a:lnTo>
                    <a:pt x="6238" y="8980"/>
                  </a:lnTo>
                  <a:cubicBezTo>
                    <a:pt x="6149" y="8891"/>
                    <a:pt x="6027" y="8836"/>
                    <a:pt x="5891" y="8836"/>
                  </a:cubicBezTo>
                  <a:cubicBezTo>
                    <a:pt x="5620" y="8836"/>
                    <a:pt x="5400" y="9056"/>
                    <a:pt x="5400" y="9327"/>
                  </a:cubicBezTo>
                  <a:cubicBezTo>
                    <a:pt x="5400" y="9463"/>
                    <a:pt x="5455" y="9585"/>
                    <a:pt x="5544" y="9675"/>
                  </a:cubicBezTo>
                  <a:lnTo>
                    <a:pt x="10453" y="14583"/>
                  </a:lnTo>
                  <a:cubicBezTo>
                    <a:pt x="10542" y="14672"/>
                    <a:pt x="10664" y="14727"/>
                    <a:pt x="10800" y="14727"/>
                  </a:cubicBezTo>
                  <a:cubicBezTo>
                    <a:pt x="10940" y="14727"/>
                    <a:pt x="11064" y="14668"/>
                    <a:pt x="11154" y="14574"/>
                  </a:cubicBezTo>
                  <a:lnTo>
                    <a:pt x="11155" y="14576"/>
                  </a:lnTo>
                  <a:lnTo>
                    <a:pt x="19353" y="5988"/>
                  </a:lnTo>
                  <a:cubicBezTo>
                    <a:pt x="19353" y="5989"/>
                    <a:pt x="19354" y="5990"/>
                    <a:pt x="19354" y="5991"/>
                  </a:cubicBezTo>
                  <a:lnTo>
                    <a:pt x="20055" y="5255"/>
                  </a:lnTo>
                  <a:cubicBezTo>
                    <a:pt x="20055" y="5255"/>
                    <a:pt x="20054" y="5254"/>
                    <a:pt x="20054" y="5253"/>
                  </a:cubicBezTo>
                  <a:lnTo>
                    <a:pt x="21464" y="3775"/>
                  </a:lnTo>
                  <a:lnTo>
                    <a:pt x="21463" y="3774"/>
                  </a:lnTo>
                  <a:cubicBezTo>
                    <a:pt x="21547" y="3686"/>
                    <a:pt x="21600" y="3567"/>
                    <a:pt x="21600" y="3436"/>
                  </a:cubicBezTo>
                  <a:cubicBezTo>
                    <a:pt x="21600" y="3166"/>
                    <a:pt x="21380" y="2945"/>
                    <a:pt x="21109" y="2945"/>
                  </a:cubicBezTo>
                  <a:cubicBezTo>
                    <a:pt x="20969" y="2945"/>
                    <a:pt x="20844" y="3005"/>
                    <a:pt x="20755" y="3099"/>
                  </a:cubicBezTo>
                  <a:lnTo>
                    <a:pt x="20754" y="3097"/>
                  </a:lnTo>
                  <a:lnTo>
                    <a:pt x="19493" y="4419"/>
                  </a:lnTo>
                  <a:cubicBezTo>
                    <a:pt x="19492" y="4418"/>
                    <a:pt x="19491" y="4416"/>
                    <a:pt x="19490" y="4415"/>
                  </a:cubicBezTo>
                  <a:lnTo>
                    <a:pt x="18805" y="5133"/>
                  </a:lnTo>
                  <a:cubicBezTo>
                    <a:pt x="18806" y="5134"/>
                    <a:pt x="18807" y="5136"/>
                    <a:pt x="18807" y="5137"/>
                  </a:cubicBezTo>
                  <a:cubicBezTo>
                    <a:pt x="18807" y="5137"/>
                    <a:pt x="10792" y="13534"/>
                    <a:pt x="10792" y="1353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19025" lIns="19025" spcFirstLastPara="1" rIns="19025" wrap="square" tIns="190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" name="Google Shape;34;p10"/>
          <p:cNvGrpSpPr/>
          <p:nvPr/>
        </p:nvGrpSpPr>
        <p:grpSpPr>
          <a:xfrm>
            <a:off x="1276061" y="3640738"/>
            <a:ext cx="3852863" cy="518960"/>
            <a:chOff x="1775380" y="2346151"/>
            <a:chExt cx="3852421" cy="518947"/>
          </a:xfrm>
        </p:grpSpPr>
        <p:sp>
          <p:nvSpPr>
            <p:cNvPr id="35" name="Google Shape;35;p10"/>
            <p:cNvSpPr/>
            <p:nvPr/>
          </p:nvSpPr>
          <p:spPr>
            <a:xfrm>
              <a:off x="1775380" y="2557649"/>
              <a:ext cx="3852421" cy="3074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2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Bullet copy goes here</a:t>
              </a:r>
              <a:endParaRPr/>
            </a:p>
          </p:txBody>
        </p:sp>
        <p:sp>
          <p:nvSpPr>
            <p:cNvPr id="36" name="Google Shape;36;p10"/>
            <p:cNvSpPr txBox="1"/>
            <p:nvPr/>
          </p:nvSpPr>
          <p:spPr>
            <a:xfrm>
              <a:off x="1775380" y="2346151"/>
              <a:ext cx="1317990" cy="2462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0" u="none" cap="none" strike="noStrike">
                  <a:solidFill>
                    <a:schemeClr val="dk1"/>
                  </a:solidFill>
                  <a:latin typeface="Roboto Black"/>
                  <a:ea typeface="Roboto Black"/>
                  <a:cs typeface="Roboto Black"/>
                  <a:sym typeface="Roboto Black"/>
                </a:rPr>
                <a:t>9:00AM – 10:00AM</a:t>
              </a:r>
              <a:endParaRPr/>
            </a:p>
          </p:txBody>
        </p:sp>
      </p:grpSp>
      <p:grpSp>
        <p:nvGrpSpPr>
          <p:cNvPr id="37" name="Google Shape;37;p10"/>
          <p:cNvGrpSpPr/>
          <p:nvPr/>
        </p:nvGrpSpPr>
        <p:grpSpPr>
          <a:xfrm>
            <a:off x="736311" y="3649522"/>
            <a:ext cx="414338" cy="414337"/>
            <a:chOff x="1234912" y="2347275"/>
            <a:chExt cx="414779" cy="414779"/>
          </a:xfrm>
        </p:grpSpPr>
        <p:sp>
          <p:nvSpPr>
            <p:cNvPr id="38" name="Google Shape;38;p10"/>
            <p:cNvSpPr/>
            <p:nvPr/>
          </p:nvSpPr>
          <p:spPr>
            <a:xfrm>
              <a:off x="1234912" y="2347275"/>
              <a:ext cx="414779" cy="41477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39;p10"/>
            <p:cNvSpPr/>
            <p:nvPr/>
          </p:nvSpPr>
          <p:spPr>
            <a:xfrm>
              <a:off x="1350923" y="2463286"/>
              <a:ext cx="182756" cy="182758"/>
            </a:xfrm>
            <a:custGeom>
              <a:rect b="b" l="l" r="r" t="t"/>
              <a:pathLst>
                <a:path extrusionOk="0" h="21600" w="21600">
                  <a:moveTo>
                    <a:pt x="20732" y="6661"/>
                  </a:moveTo>
                  <a:cubicBezTo>
                    <a:pt x="20540" y="6471"/>
                    <a:pt x="20228" y="6473"/>
                    <a:pt x="20038" y="6667"/>
                  </a:cubicBezTo>
                  <a:cubicBezTo>
                    <a:pt x="19903" y="6804"/>
                    <a:pt x="19870" y="7000"/>
                    <a:pt x="19929" y="7171"/>
                  </a:cubicBezTo>
                  <a:lnTo>
                    <a:pt x="19918" y="7175"/>
                  </a:lnTo>
                  <a:cubicBezTo>
                    <a:pt x="20365" y="8298"/>
                    <a:pt x="20618" y="951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cubicBezTo>
                    <a:pt x="5378" y="20618"/>
                    <a:pt x="982" y="16223"/>
                    <a:pt x="982" y="10800"/>
                  </a:cubicBezTo>
                  <a:cubicBezTo>
                    <a:pt x="982" y="5377"/>
                    <a:pt x="5378" y="982"/>
                    <a:pt x="10800" y="982"/>
                  </a:cubicBezTo>
                  <a:cubicBezTo>
                    <a:pt x="13575" y="982"/>
                    <a:pt x="16077" y="2136"/>
                    <a:pt x="17862" y="3989"/>
                  </a:cubicBezTo>
                  <a:lnTo>
                    <a:pt x="17868" y="3982"/>
                  </a:lnTo>
                  <a:cubicBezTo>
                    <a:pt x="18062" y="4157"/>
                    <a:pt x="18359" y="4153"/>
                    <a:pt x="18544" y="3965"/>
                  </a:cubicBezTo>
                  <a:cubicBezTo>
                    <a:pt x="18734" y="3771"/>
                    <a:pt x="18732" y="3461"/>
                    <a:pt x="18539" y="3270"/>
                  </a:cubicBezTo>
                  <a:cubicBezTo>
                    <a:pt x="18520" y="3252"/>
                    <a:pt x="18496" y="3244"/>
                    <a:pt x="18476" y="3230"/>
                  </a:cubicBezTo>
                  <a:cubicBezTo>
                    <a:pt x="16521" y="1241"/>
                    <a:pt x="13810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5" y="21600"/>
                    <a:pt x="21600" y="16764"/>
                    <a:pt x="21600" y="10800"/>
                  </a:cubicBezTo>
                  <a:cubicBezTo>
                    <a:pt x="21600" y="9412"/>
                    <a:pt x="21329" y="8089"/>
                    <a:pt x="20851" y="6869"/>
                  </a:cubicBezTo>
                  <a:cubicBezTo>
                    <a:pt x="20828" y="6794"/>
                    <a:pt x="20793" y="6721"/>
                    <a:pt x="20732" y="6661"/>
                  </a:cubicBezTo>
                  <a:moveTo>
                    <a:pt x="10792" y="13534"/>
                  </a:moveTo>
                  <a:lnTo>
                    <a:pt x="6238" y="8980"/>
                  </a:lnTo>
                  <a:cubicBezTo>
                    <a:pt x="6149" y="8891"/>
                    <a:pt x="6027" y="8836"/>
                    <a:pt x="5891" y="8836"/>
                  </a:cubicBezTo>
                  <a:cubicBezTo>
                    <a:pt x="5620" y="8836"/>
                    <a:pt x="5400" y="9056"/>
                    <a:pt x="5400" y="9327"/>
                  </a:cubicBezTo>
                  <a:cubicBezTo>
                    <a:pt x="5400" y="9463"/>
                    <a:pt x="5455" y="9585"/>
                    <a:pt x="5544" y="9675"/>
                  </a:cubicBezTo>
                  <a:lnTo>
                    <a:pt x="10453" y="14583"/>
                  </a:lnTo>
                  <a:cubicBezTo>
                    <a:pt x="10542" y="14672"/>
                    <a:pt x="10664" y="14727"/>
                    <a:pt x="10800" y="14727"/>
                  </a:cubicBezTo>
                  <a:cubicBezTo>
                    <a:pt x="10940" y="14727"/>
                    <a:pt x="11064" y="14668"/>
                    <a:pt x="11154" y="14574"/>
                  </a:cubicBezTo>
                  <a:lnTo>
                    <a:pt x="11155" y="14576"/>
                  </a:lnTo>
                  <a:lnTo>
                    <a:pt x="19353" y="5988"/>
                  </a:lnTo>
                  <a:cubicBezTo>
                    <a:pt x="19353" y="5989"/>
                    <a:pt x="19354" y="5990"/>
                    <a:pt x="19354" y="5991"/>
                  </a:cubicBezTo>
                  <a:lnTo>
                    <a:pt x="20055" y="5255"/>
                  </a:lnTo>
                  <a:cubicBezTo>
                    <a:pt x="20055" y="5255"/>
                    <a:pt x="20054" y="5254"/>
                    <a:pt x="20054" y="5253"/>
                  </a:cubicBezTo>
                  <a:lnTo>
                    <a:pt x="21464" y="3775"/>
                  </a:lnTo>
                  <a:lnTo>
                    <a:pt x="21463" y="3774"/>
                  </a:lnTo>
                  <a:cubicBezTo>
                    <a:pt x="21547" y="3686"/>
                    <a:pt x="21600" y="3567"/>
                    <a:pt x="21600" y="3436"/>
                  </a:cubicBezTo>
                  <a:cubicBezTo>
                    <a:pt x="21600" y="3166"/>
                    <a:pt x="21380" y="2945"/>
                    <a:pt x="21109" y="2945"/>
                  </a:cubicBezTo>
                  <a:cubicBezTo>
                    <a:pt x="20969" y="2945"/>
                    <a:pt x="20844" y="3005"/>
                    <a:pt x="20755" y="3099"/>
                  </a:cubicBezTo>
                  <a:lnTo>
                    <a:pt x="20754" y="3097"/>
                  </a:lnTo>
                  <a:lnTo>
                    <a:pt x="19493" y="4419"/>
                  </a:lnTo>
                  <a:cubicBezTo>
                    <a:pt x="19492" y="4418"/>
                    <a:pt x="19491" y="4416"/>
                    <a:pt x="19490" y="4415"/>
                  </a:cubicBezTo>
                  <a:lnTo>
                    <a:pt x="18805" y="5133"/>
                  </a:lnTo>
                  <a:cubicBezTo>
                    <a:pt x="18806" y="5134"/>
                    <a:pt x="18807" y="5136"/>
                    <a:pt x="18807" y="5137"/>
                  </a:cubicBezTo>
                  <a:cubicBezTo>
                    <a:pt x="18807" y="5137"/>
                    <a:pt x="10792" y="13534"/>
                    <a:pt x="10792" y="1353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19025" lIns="19025" spcFirstLastPara="1" rIns="19025" wrap="square" tIns="190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0" name="Google Shape;40;p10"/>
          <p:cNvGrpSpPr/>
          <p:nvPr/>
        </p:nvGrpSpPr>
        <p:grpSpPr>
          <a:xfrm>
            <a:off x="6216196" y="2358203"/>
            <a:ext cx="3852863" cy="518960"/>
            <a:chOff x="1775380" y="2346151"/>
            <a:chExt cx="3852421" cy="518947"/>
          </a:xfrm>
        </p:grpSpPr>
        <p:sp>
          <p:nvSpPr>
            <p:cNvPr id="41" name="Google Shape;41;p10"/>
            <p:cNvSpPr/>
            <p:nvPr/>
          </p:nvSpPr>
          <p:spPr>
            <a:xfrm>
              <a:off x="1775380" y="2557649"/>
              <a:ext cx="3852421" cy="3074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2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Bullet copy goes here</a:t>
              </a:r>
              <a:endParaRPr/>
            </a:p>
          </p:txBody>
        </p:sp>
        <p:sp>
          <p:nvSpPr>
            <p:cNvPr id="42" name="Google Shape;42;p10"/>
            <p:cNvSpPr txBox="1"/>
            <p:nvPr/>
          </p:nvSpPr>
          <p:spPr>
            <a:xfrm>
              <a:off x="1775380" y="2346151"/>
              <a:ext cx="1317990" cy="2462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0" u="none" cap="none" strike="noStrike">
                  <a:solidFill>
                    <a:schemeClr val="dk1"/>
                  </a:solidFill>
                  <a:latin typeface="Roboto Black"/>
                  <a:ea typeface="Roboto Black"/>
                  <a:cs typeface="Roboto Black"/>
                  <a:sym typeface="Roboto Black"/>
                </a:rPr>
                <a:t>9:00AM – 10:00AM</a:t>
              </a:r>
              <a:endParaRPr/>
            </a:p>
          </p:txBody>
        </p:sp>
      </p:grpSp>
      <p:grpSp>
        <p:nvGrpSpPr>
          <p:cNvPr id="43" name="Google Shape;43;p10"/>
          <p:cNvGrpSpPr/>
          <p:nvPr/>
        </p:nvGrpSpPr>
        <p:grpSpPr>
          <a:xfrm>
            <a:off x="5676446" y="2366987"/>
            <a:ext cx="414338" cy="414337"/>
            <a:chOff x="1234912" y="2347275"/>
            <a:chExt cx="414779" cy="414779"/>
          </a:xfrm>
        </p:grpSpPr>
        <p:sp>
          <p:nvSpPr>
            <p:cNvPr id="44" name="Google Shape;44;p10"/>
            <p:cNvSpPr/>
            <p:nvPr/>
          </p:nvSpPr>
          <p:spPr>
            <a:xfrm>
              <a:off x="1234912" y="2347275"/>
              <a:ext cx="414779" cy="41477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10"/>
            <p:cNvSpPr/>
            <p:nvPr/>
          </p:nvSpPr>
          <p:spPr>
            <a:xfrm>
              <a:off x="1350923" y="2463286"/>
              <a:ext cx="182756" cy="182758"/>
            </a:xfrm>
            <a:custGeom>
              <a:rect b="b" l="l" r="r" t="t"/>
              <a:pathLst>
                <a:path extrusionOk="0" h="21600" w="21600">
                  <a:moveTo>
                    <a:pt x="20732" y="6661"/>
                  </a:moveTo>
                  <a:cubicBezTo>
                    <a:pt x="20540" y="6471"/>
                    <a:pt x="20228" y="6473"/>
                    <a:pt x="20038" y="6667"/>
                  </a:cubicBezTo>
                  <a:cubicBezTo>
                    <a:pt x="19903" y="6804"/>
                    <a:pt x="19870" y="7000"/>
                    <a:pt x="19929" y="7171"/>
                  </a:cubicBezTo>
                  <a:lnTo>
                    <a:pt x="19918" y="7175"/>
                  </a:lnTo>
                  <a:cubicBezTo>
                    <a:pt x="20365" y="8298"/>
                    <a:pt x="20618" y="951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cubicBezTo>
                    <a:pt x="5378" y="20618"/>
                    <a:pt x="982" y="16223"/>
                    <a:pt x="982" y="10800"/>
                  </a:cubicBezTo>
                  <a:cubicBezTo>
                    <a:pt x="982" y="5377"/>
                    <a:pt x="5378" y="982"/>
                    <a:pt x="10800" y="982"/>
                  </a:cubicBezTo>
                  <a:cubicBezTo>
                    <a:pt x="13575" y="982"/>
                    <a:pt x="16077" y="2136"/>
                    <a:pt x="17862" y="3989"/>
                  </a:cubicBezTo>
                  <a:lnTo>
                    <a:pt x="17868" y="3982"/>
                  </a:lnTo>
                  <a:cubicBezTo>
                    <a:pt x="18062" y="4157"/>
                    <a:pt x="18359" y="4153"/>
                    <a:pt x="18544" y="3965"/>
                  </a:cubicBezTo>
                  <a:cubicBezTo>
                    <a:pt x="18734" y="3771"/>
                    <a:pt x="18732" y="3461"/>
                    <a:pt x="18539" y="3270"/>
                  </a:cubicBezTo>
                  <a:cubicBezTo>
                    <a:pt x="18520" y="3252"/>
                    <a:pt x="18496" y="3244"/>
                    <a:pt x="18476" y="3230"/>
                  </a:cubicBezTo>
                  <a:cubicBezTo>
                    <a:pt x="16521" y="1241"/>
                    <a:pt x="13810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5" y="21600"/>
                    <a:pt x="21600" y="16764"/>
                    <a:pt x="21600" y="10800"/>
                  </a:cubicBezTo>
                  <a:cubicBezTo>
                    <a:pt x="21600" y="9412"/>
                    <a:pt x="21329" y="8089"/>
                    <a:pt x="20851" y="6869"/>
                  </a:cubicBezTo>
                  <a:cubicBezTo>
                    <a:pt x="20828" y="6794"/>
                    <a:pt x="20793" y="6721"/>
                    <a:pt x="20732" y="6661"/>
                  </a:cubicBezTo>
                  <a:moveTo>
                    <a:pt x="10792" y="13534"/>
                  </a:moveTo>
                  <a:lnTo>
                    <a:pt x="6238" y="8980"/>
                  </a:lnTo>
                  <a:cubicBezTo>
                    <a:pt x="6149" y="8891"/>
                    <a:pt x="6027" y="8836"/>
                    <a:pt x="5891" y="8836"/>
                  </a:cubicBezTo>
                  <a:cubicBezTo>
                    <a:pt x="5620" y="8836"/>
                    <a:pt x="5400" y="9056"/>
                    <a:pt x="5400" y="9327"/>
                  </a:cubicBezTo>
                  <a:cubicBezTo>
                    <a:pt x="5400" y="9463"/>
                    <a:pt x="5455" y="9585"/>
                    <a:pt x="5544" y="9675"/>
                  </a:cubicBezTo>
                  <a:lnTo>
                    <a:pt x="10453" y="14583"/>
                  </a:lnTo>
                  <a:cubicBezTo>
                    <a:pt x="10542" y="14672"/>
                    <a:pt x="10664" y="14727"/>
                    <a:pt x="10800" y="14727"/>
                  </a:cubicBezTo>
                  <a:cubicBezTo>
                    <a:pt x="10940" y="14727"/>
                    <a:pt x="11064" y="14668"/>
                    <a:pt x="11154" y="14574"/>
                  </a:cubicBezTo>
                  <a:lnTo>
                    <a:pt x="11155" y="14576"/>
                  </a:lnTo>
                  <a:lnTo>
                    <a:pt x="19353" y="5988"/>
                  </a:lnTo>
                  <a:cubicBezTo>
                    <a:pt x="19353" y="5989"/>
                    <a:pt x="19354" y="5990"/>
                    <a:pt x="19354" y="5991"/>
                  </a:cubicBezTo>
                  <a:lnTo>
                    <a:pt x="20055" y="5255"/>
                  </a:lnTo>
                  <a:cubicBezTo>
                    <a:pt x="20055" y="5255"/>
                    <a:pt x="20054" y="5254"/>
                    <a:pt x="20054" y="5253"/>
                  </a:cubicBezTo>
                  <a:lnTo>
                    <a:pt x="21464" y="3775"/>
                  </a:lnTo>
                  <a:lnTo>
                    <a:pt x="21463" y="3774"/>
                  </a:lnTo>
                  <a:cubicBezTo>
                    <a:pt x="21547" y="3686"/>
                    <a:pt x="21600" y="3567"/>
                    <a:pt x="21600" y="3436"/>
                  </a:cubicBezTo>
                  <a:cubicBezTo>
                    <a:pt x="21600" y="3166"/>
                    <a:pt x="21380" y="2945"/>
                    <a:pt x="21109" y="2945"/>
                  </a:cubicBezTo>
                  <a:cubicBezTo>
                    <a:pt x="20969" y="2945"/>
                    <a:pt x="20844" y="3005"/>
                    <a:pt x="20755" y="3099"/>
                  </a:cubicBezTo>
                  <a:lnTo>
                    <a:pt x="20754" y="3097"/>
                  </a:lnTo>
                  <a:lnTo>
                    <a:pt x="19493" y="4419"/>
                  </a:lnTo>
                  <a:cubicBezTo>
                    <a:pt x="19492" y="4418"/>
                    <a:pt x="19491" y="4416"/>
                    <a:pt x="19490" y="4415"/>
                  </a:cubicBezTo>
                  <a:lnTo>
                    <a:pt x="18805" y="5133"/>
                  </a:lnTo>
                  <a:cubicBezTo>
                    <a:pt x="18806" y="5134"/>
                    <a:pt x="18807" y="5136"/>
                    <a:pt x="18807" y="5137"/>
                  </a:cubicBezTo>
                  <a:cubicBezTo>
                    <a:pt x="18807" y="5137"/>
                    <a:pt x="10792" y="13534"/>
                    <a:pt x="10792" y="1353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19025" lIns="19025" spcFirstLastPara="1" rIns="19025" wrap="square" tIns="190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6" name="Google Shape;46;p10"/>
          <p:cNvGrpSpPr/>
          <p:nvPr/>
        </p:nvGrpSpPr>
        <p:grpSpPr>
          <a:xfrm>
            <a:off x="6216196" y="3640738"/>
            <a:ext cx="3852863" cy="518960"/>
            <a:chOff x="1775380" y="2346151"/>
            <a:chExt cx="3852421" cy="518947"/>
          </a:xfrm>
        </p:grpSpPr>
        <p:sp>
          <p:nvSpPr>
            <p:cNvPr id="47" name="Google Shape;47;p10"/>
            <p:cNvSpPr/>
            <p:nvPr/>
          </p:nvSpPr>
          <p:spPr>
            <a:xfrm>
              <a:off x="1775380" y="2557649"/>
              <a:ext cx="3852421" cy="3074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2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Bullet copy goes here</a:t>
              </a:r>
              <a:endParaRPr/>
            </a:p>
          </p:txBody>
        </p:sp>
        <p:sp>
          <p:nvSpPr>
            <p:cNvPr id="48" name="Google Shape;48;p10"/>
            <p:cNvSpPr txBox="1"/>
            <p:nvPr/>
          </p:nvSpPr>
          <p:spPr>
            <a:xfrm>
              <a:off x="1775380" y="2346151"/>
              <a:ext cx="1317990" cy="2462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0" u="none" cap="none" strike="noStrike">
                  <a:solidFill>
                    <a:schemeClr val="dk1"/>
                  </a:solidFill>
                  <a:latin typeface="Roboto Black"/>
                  <a:ea typeface="Roboto Black"/>
                  <a:cs typeface="Roboto Black"/>
                  <a:sym typeface="Roboto Black"/>
                </a:rPr>
                <a:t>9:00AM – 10:00AM</a:t>
              </a:r>
              <a:endParaRPr/>
            </a:p>
          </p:txBody>
        </p:sp>
      </p:grpSp>
      <p:grpSp>
        <p:nvGrpSpPr>
          <p:cNvPr id="49" name="Google Shape;49;p10"/>
          <p:cNvGrpSpPr/>
          <p:nvPr/>
        </p:nvGrpSpPr>
        <p:grpSpPr>
          <a:xfrm>
            <a:off x="5676446" y="3649522"/>
            <a:ext cx="414338" cy="414337"/>
            <a:chOff x="1234912" y="2347275"/>
            <a:chExt cx="414779" cy="414779"/>
          </a:xfrm>
        </p:grpSpPr>
        <p:sp>
          <p:nvSpPr>
            <p:cNvPr id="50" name="Google Shape;50;p10"/>
            <p:cNvSpPr/>
            <p:nvPr/>
          </p:nvSpPr>
          <p:spPr>
            <a:xfrm>
              <a:off x="1234912" y="2347275"/>
              <a:ext cx="414779" cy="41477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51;p10"/>
            <p:cNvSpPr/>
            <p:nvPr/>
          </p:nvSpPr>
          <p:spPr>
            <a:xfrm>
              <a:off x="1350923" y="2463286"/>
              <a:ext cx="182756" cy="182758"/>
            </a:xfrm>
            <a:custGeom>
              <a:rect b="b" l="l" r="r" t="t"/>
              <a:pathLst>
                <a:path extrusionOk="0" h="21600" w="21600">
                  <a:moveTo>
                    <a:pt x="20732" y="6661"/>
                  </a:moveTo>
                  <a:cubicBezTo>
                    <a:pt x="20540" y="6471"/>
                    <a:pt x="20228" y="6473"/>
                    <a:pt x="20038" y="6667"/>
                  </a:cubicBezTo>
                  <a:cubicBezTo>
                    <a:pt x="19903" y="6804"/>
                    <a:pt x="19870" y="7000"/>
                    <a:pt x="19929" y="7171"/>
                  </a:cubicBezTo>
                  <a:lnTo>
                    <a:pt x="19918" y="7175"/>
                  </a:lnTo>
                  <a:cubicBezTo>
                    <a:pt x="20365" y="8298"/>
                    <a:pt x="20618" y="951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cubicBezTo>
                    <a:pt x="5378" y="20618"/>
                    <a:pt x="982" y="16223"/>
                    <a:pt x="982" y="10800"/>
                  </a:cubicBezTo>
                  <a:cubicBezTo>
                    <a:pt x="982" y="5377"/>
                    <a:pt x="5378" y="982"/>
                    <a:pt x="10800" y="982"/>
                  </a:cubicBezTo>
                  <a:cubicBezTo>
                    <a:pt x="13575" y="982"/>
                    <a:pt x="16077" y="2136"/>
                    <a:pt x="17862" y="3989"/>
                  </a:cubicBezTo>
                  <a:lnTo>
                    <a:pt x="17868" y="3982"/>
                  </a:lnTo>
                  <a:cubicBezTo>
                    <a:pt x="18062" y="4157"/>
                    <a:pt x="18359" y="4153"/>
                    <a:pt x="18544" y="3965"/>
                  </a:cubicBezTo>
                  <a:cubicBezTo>
                    <a:pt x="18734" y="3771"/>
                    <a:pt x="18732" y="3461"/>
                    <a:pt x="18539" y="3270"/>
                  </a:cubicBezTo>
                  <a:cubicBezTo>
                    <a:pt x="18520" y="3252"/>
                    <a:pt x="18496" y="3244"/>
                    <a:pt x="18476" y="3230"/>
                  </a:cubicBezTo>
                  <a:cubicBezTo>
                    <a:pt x="16521" y="1241"/>
                    <a:pt x="13810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5" y="21600"/>
                    <a:pt x="21600" y="16764"/>
                    <a:pt x="21600" y="10800"/>
                  </a:cubicBezTo>
                  <a:cubicBezTo>
                    <a:pt x="21600" y="9412"/>
                    <a:pt x="21329" y="8089"/>
                    <a:pt x="20851" y="6869"/>
                  </a:cubicBezTo>
                  <a:cubicBezTo>
                    <a:pt x="20828" y="6794"/>
                    <a:pt x="20793" y="6721"/>
                    <a:pt x="20732" y="6661"/>
                  </a:cubicBezTo>
                  <a:moveTo>
                    <a:pt x="10792" y="13534"/>
                  </a:moveTo>
                  <a:lnTo>
                    <a:pt x="6238" y="8980"/>
                  </a:lnTo>
                  <a:cubicBezTo>
                    <a:pt x="6149" y="8891"/>
                    <a:pt x="6027" y="8836"/>
                    <a:pt x="5891" y="8836"/>
                  </a:cubicBezTo>
                  <a:cubicBezTo>
                    <a:pt x="5620" y="8836"/>
                    <a:pt x="5400" y="9056"/>
                    <a:pt x="5400" y="9327"/>
                  </a:cubicBezTo>
                  <a:cubicBezTo>
                    <a:pt x="5400" y="9463"/>
                    <a:pt x="5455" y="9585"/>
                    <a:pt x="5544" y="9675"/>
                  </a:cubicBezTo>
                  <a:lnTo>
                    <a:pt x="10453" y="14583"/>
                  </a:lnTo>
                  <a:cubicBezTo>
                    <a:pt x="10542" y="14672"/>
                    <a:pt x="10664" y="14727"/>
                    <a:pt x="10800" y="14727"/>
                  </a:cubicBezTo>
                  <a:cubicBezTo>
                    <a:pt x="10940" y="14727"/>
                    <a:pt x="11064" y="14668"/>
                    <a:pt x="11154" y="14574"/>
                  </a:cubicBezTo>
                  <a:lnTo>
                    <a:pt x="11155" y="14576"/>
                  </a:lnTo>
                  <a:lnTo>
                    <a:pt x="19353" y="5988"/>
                  </a:lnTo>
                  <a:cubicBezTo>
                    <a:pt x="19353" y="5989"/>
                    <a:pt x="19354" y="5990"/>
                    <a:pt x="19354" y="5991"/>
                  </a:cubicBezTo>
                  <a:lnTo>
                    <a:pt x="20055" y="5255"/>
                  </a:lnTo>
                  <a:cubicBezTo>
                    <a:pt x="20055" y="5255"/>
                    <a:pt x="20054" y="5254"/>
                    <a:pt x="20054" y="5253"/>
                  </a:cubicBezTo>
                  <a:lnTo>
                    <a:pt x="21464" y="3775"/>
                  </a:lnTo>
                  <a:lnTo>
                    <a:pt x="21463" y="3774"/>
                  </a:lnTo>
                  <a:cubicBezTo>
                    <a:pt x="21547" y="3686"/>
                    <a:pt x="21600" y="3567"/>
                    <a:pt x="21600" y="3436"/>
                  </a:cubicBezTo>
                  <a:cubicBezTo>
                    <a:pt x="21600" y="3166"/>
                    <a:pt x="21380" y="2945"/>
                    <a:pt x="21109" y="2945"/>
                  </a:cubicBezTo>
                  <a:cubicBezTo>
                    <a:pt x="20969" y="2945"/>
                    <a:pt x="20844" y="3005"/>
                    <a:pt x="20755" y="3099"/>
                  </a:cubicBezTo>
                  <a:lnTo>
                    <a:pt x="20754" y="3097"/>
                  </a:lnTo>
                  <a:lnTo>
                    <a:pt x="19493" y="4419"/>
                  </a:lnTo>
                  <a:cubicBezTo>
                    <a:pt x="19492" y="4418"/>
                    <a:pt x="19491" y="4416"/>
                    <a:pt x="19490" y="4415"/>
                  </a:cubicBezTo>
                  <a:lnTo>
                    <a:pt x="18805" y="5133"/>
                  </a:lnTo>
                  <a:cubicBezTo>
                    <a:pt x="18806" y="5134"/>
                    <a:pt x="18807" y="5136"/>
                    <a:pt x="18807" y="5137"/>
                  </a:cubicBezTo>
                  <a:cubicBezTo>
                    <a:pt x="18807" y="5137"/>
                    <a:pt x="10792" y="13534"/>
                    <a:pt x="10792" y="1353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19025" lIns="19025" spcFirstLastPara="1" rIns="19025" wrap="square" tIns="190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2" name="Google Shape;52;p10"/>
          <p:cNvSpPr txBox="1"/>
          <p:nvPr>
            <p:ph idx="10" type="dt"/>
          </p:nvPr>
        </p:nvSpPr>
        <p:spPr>
          <a:xfrm>
            <a:off x="565068" y="62376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/>
          <p:nvPr>
            <p:ph type="title"/>
          </p:nvPr>
        </p:nvSpPr>
        <p:spPr>
          <a:xfrm>
            <a:off x="566656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566656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600"/>
              <a:buNone/>
              <a:defRPr b="1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6" name="Google Shape;56;p11"/>
          <p:cNvSpPr txBox="1"/>
          <p:nvPr>
            <p:ph idx="2" type="body"/>
          </p:nvPr>
        </p:nvSpPr>
        <p:spPr>
          <a:xfrm>
            <a:off x="566656" y="2825708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 sz="1800">
                <a:solidFill>
                  <a:schemeClr val="dk2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 sz="1800">
                <a:solidFill>
                  <a:schemeClr val="dk2"/>
                </a:solidFill>
              </a:defRPr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 sz="1800">
                <a:solidFill>
                  <a:schemeClr val="dk2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 sz="1800">
                <a:solidFill>
                  <a:schemeClr val="dk2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 sz="1800"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3" type="body"/>
          </p:nvPr>
        </p:nvSpPr>
        <p:spPr>
          <a:xfrm>
            <a:off x="6172200" y="2825708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 sz="18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 sz="1800"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 sz="1800"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 sz="1800"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 sz="18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565068" y="62376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4" type="body"/>
          </p:nvPr>
        </p:nvSpPr>
        <p:spPr>
          <a:xfrm>
            <a:off x="614805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600"/>
              <a:buNone/>
              <a:defRPr b="1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0" type="dt"/>
          </p:nvPr>
        </p:nvSpPr>
        <p:spPr>
          <a:xfrm>
            <a:off x="565068" y="62376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62" name="Google Shape;62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0263" y="1048544"/>
            <a:ext cx="5459413" cy="4760912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2"/>
          <p:cNvSpPr/>
          <p:nvPr>
            <p:ph idx="2" type="pic"/>
          </p:nvPr>
        </p:nvSpPr>
        <p:spPr>
          <a:xfrm>
            <a:off x="489870" y="1207695"/>
            <a:ext cx="5068888" cy="28702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6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-9236" y="5545076"/>
            <a:ext cx="12192000" cy="133139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6"/>
          <p:cNvSpPr txBox="1"/>
          <p:nvPr>
            <p:ph type="title"/>
          </p:nvPr>
        </p:nvSpPr>
        <p:spPr>
          <a:xfrm>
            <a:off x="56506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6"/>
          <p:cNvSpPr txBox="1"/>
          <p:nvPr>
            <p:ph idx="1" type="body"/>
          </p:nvPr>
        </p:nvSpPr>
        <p:spPr>
          <a:xfrm>
            <a:off x="565068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0" type="dt"/>
          </p:nvPr>
        </p:nvSpPr>
        <p:spPr>
          <a:xfrm>
            <a:off x="565068" y="62376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"/>
          <p:cNvSpPr/>
          <p:nvPr/>
        </p:nvSpPr>
        <p:spPr>
          <a:xfrm>
            <a:off x="0" y="-535260"/>
            <a:ext cx="12192000" cy="6858000"/>
          </a:xfrm>
          <a:prstGeom prst="rect">
            <a:avLst/>
          </a:prstGeom>
          <a:gradFill>
            <a:gsLst>
              <a:gs pos="0">
                <a:srgbClr val="006970"/>
              </a:gs>
              <a:gs pos="50000">
                <a:srgbClr val="0098A2"/>
              </a:gs>
              <a:gs pos="100000">
                <a:srgbClr val="00B7C3"/>
              </a:gs>
            </a:gsLst>
            <a:lin ang="27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"/>
          <p:cNvSpPr txBox="1"/>
          <p:nvPr>
            <p:ph type="ctrTitle"/>
          </p:nvPr>
        </p:nvSpPr>
        <p:spPr>
          <a:xfrm>
            <a:off x="1524000" y="1041400"/>
            <a:ext cx="9144000" cy="8824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US">
                <a:solidFill>
                  <a:schemeClr val="lt1"/>
                </a:solidFill>
              </a:rPr>
              <a:t>Extracorporeal Shockwave Therapy for Tendinopathy</a:t>
            </a:r>
            <a:br>
              <a:rPr lang="en-US">
                <a:solidFill>
                  <a:schemeClr val="lt1"/>
                </a:solidFill>
              </a:rPr>
            </a:br>
            <a:br>
              <a:rPr lang="en-US">
                <a:solidFill>
                  <a:schemeClr val="lt1"/>
                </a:solidFill>
              </a:rPr>
            </a:br>
            <a:endParaRPr>
              <a:solidFill>
                <a:schemeClr val="lt1"/>
              </a:solidFill>
            </a:endParaRPr>
          </a:p>
        </p:txBody>
      </p:sp>
      <p:sp>
        <p:nvSpPr>
          <p:cNvPr id="70" name="Google Shape;70;p1"/>
          <p:cNvSpPr txBox="1"/>
          <p:nvPr>
            <p:ph idx="1" type="subTitle"/>
          </p:nvPr>
        </p:nvSpPr>
        <p:spPr>
          <a:xfrm>
            <a:off x="1524000" y="1739590"/>
            <a:ext cx="9144000" cy="33342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400">
                <a:solidFill>
                  <a:schemeClr val="lt1"/>
                </a:solidFill>
              </a:rPr>
              <a:t>John Cianca, MD, FAAPM&amp;R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descr="A picture containing drawing&#10;&#10;Description automatically generated" id="71" name="Google Shape;7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72151" y="5278356"/>
            <a:ext cx="3247697" cy="8312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"/>
          <p:cNvSpPr txBox="1"/>
          <p:nvPr>
            <p:ph type="title"/>
          </p:nvPr>
        </p:nvSpPr>
        <p:spPr>
          <a:xfrm>
            <a:off x="56506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/>
              <a:t>RPWT/ESWT</a:t>
            </a:r>
            <a:endParaRPr/>
          </a:p>
        </p:txBody>
      </p:sp>
      <p:sp>
        <p:nvSpPr>
          <p:cNvPr id="77" name="Google Shape;77;p2"/>
          <p:cNvSpPr txBox="1"/>
          <p:nvPr>
            <p:ph idx="1" type="body"/>
          </p:nvPr>
        </p:nvSpPr>
        <p:spPr>
          <a:xfrm>
            <a:off x="565068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</a:pPr>
            <a:r>
              <a:rPr lang="en-US"/>
              <a:t>Tendinopathy is a common MSK condition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</a:pPr>
            <a:r>
              <a:rPr lang="en-US"/>
              <a:t>Traditionally treated with NSAIDs, PT driven exercise or more invasive techniques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en-US"/>
              <a:t>The former takes time away is slow and requires reduced activity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en-US"/>
              <a:t>The latter is invasive and requires down time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</a:pPr>
            <a:r>
              <a:rPr lang="en-US"/>
              <a:t>RPWT/ESWT is an adjunctive therapy to PT that reduces pain and allows a faster progression to therapy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</a:pPr>
            <a:r>
              <a:rPr lang="en-US"/>
              <a:t>It avoids the downtime of invasive therapies and is cost effective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"/>
          <p:cNvSpPr txBox="1"/>
          <p:nvPr>
            <p:ph type="title"/>
          </p:nvPr>
        </p:nvSpPr>
        <p:spPr>
          <a:xfrm>
            <a:off x="56506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/>
              <a:t>RPWT/ESWT</a:t>
            </a:r>
            <a:endParaRPr/>
          </a:p>
        </p:txBody>
      </p:sp>
      <p:sp>
        <p:nvSpPr>
          <p:cNvPr id="83" name="Google Shape;83;p3"/>
          <p:cNvSpPr txBox="1"/>
          <p:nvPr>
            <p:ph idx="1" type="body"/>
          </p:nvPr>
        </p:nvSpPr>
        <p:spPr>
          <a:xfrm>
            <a:off x="565068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</a:pPr>
            <a:r>
              <a:rPr lang="en-US"/>
              <a:t>Utilizes mechanical and ultrasonic energy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</a:pPr>
            <a:r>
              <a:rPr lang="en-US"/>
              <a:t>RPWT delivers mechanical energy. Relatively shallow penetrance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</a:pPr>
            <a:r>
              <a:rPr lang="en-US"/>
              <a:t>RPWT uses varied delivery heads for different surfaces, depths and tissue problems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</a:pPr>
            <a:r>
              <a:rPr lang="en-US"/>
              <a:t>ESWT delivers ultrasonic energy with pinpoint focus.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</a:pPr>
            <a:r>
              <a:rPr lang="en-US"/>
              <a:t>ESWT penetrates deeper and is more intense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"/>
          <p:cNvSpPr txBox="1"/>
          <p:nvPr>
            <p:ph type="title"/>
          </p:nvPr>
        </p:nvSpPr>
        <p:spPr>
          <a:xfrm>
            <a:off x="56506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/>
              <a:t>ESWT: Quick Relief; Less Recovery Time</a:t>
            </a:r>
            <a:endParaRPr/>
          </a:p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</a:pPr>
            <a:r>
              <a:rPr lang="en-US"/>
              <a:t>3-5 sessions, 1 per week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</a:pPr>
            <a:r>
              <a:rPr lang="en-US"/>
              <a:t>May see symptom reduction as soon as treatment #1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</a:pPr>
            <a:r>
              <a:rPr lang="en-US"/>
              <a:t>Stimulates healing response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</a:pPr>
            <a:r>
              <a:rPr lang="en-US"/>
              <a:t>No side effects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</a:pPr>
            <a:r>
              <a:rPr lang="en-US"/>
              <a:t>Non-invasive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90" name="Google Shape;90;p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</a:pPr>
            <a:r>
              <a:rPr lang="en-US"/>
              <a:t>Patient controlled pain during treatment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</a:pPr>
            <a:r>
              <a:rPr lang="en-US"/>
              <a:t>Aiming for 4-6 level pain during treatment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</a:pPr>
            <a:r>
              <a:rPr lang="en-US"/>
              <a:t>Avoid acute inflammatory phase of a condition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"/>
          <p:cNvSpPr/>
          <p:nvPr/>
        </p:nvSpPr>
        <p:spPr>
          <a:xfrm>
            <a:off x="0" y="0"/>
            <a:ext cx="12192000" cy="2762054"/>
          </a:xfrm>
          <a:custGeom>
            <a:rect b="b" l="l" r="r" t="t"/>
            <a:pathLst>
              <a:path extrusionOk="0" h="3429000" w="12192000">
                <a:moveTo>
                  <a:pt x="0" y="0"/>
                </a:moveTo>
                <a:lnTo>
                  <a:pt x="12188952" y="0"/>
                </a:lnTo>
                <a:lnTo>
                  <a:pt x="12192000" y="0"/>
                </a:lnTo>
                <a:lnTo>
                  <a:pt x="12192000" y="2356805"/>
                </a:lnTo>
                <a:lnTo>
                  <a:pt x="12188952" y="2356805"/>
                </a:lnTo>
                <a:lnTo>
                  <a:pt x="12188952" y="3429000"/>
                </a:lnTo>
                <a:lnTo>
                  <a:pt x="0" y="3429000"/>
                </a:lnTo>
                <a:lnTo>
                  <a:pt x="0" y="235680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99000">
                <a:schemeClr val="dk1"/>
              </a:gs>
              <a:gs pos="100000">
                <a:schemeClr val="dk1"/>
              </a:gs>
            </a:gsLst>
            <a:lin ang="2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5"/>
          <p:cNvSpPr txBox="1"/>
          <p:nvPr/>
        </p:nvSpPr>
        <p:spPr>
          <a:xfrm>
            <a:off x="6185362" y="1453945"/>
            <a:ext cx="4987925" cy="4801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Conditions Treated</a:t>
            </a:r>
            <a:endParaRPr/>
          </a:p>
        </p:txBody>
      </p:sp>
      <p:grpSp>
        <p:nvGrpSpPr>
          <p:cNvPr id="97" name="Google Shape;97;p5"/>
          <p:cNvGrpSpPr/>
          <p:nvPr/>
        </p:nvGrpSpPr>
        <p:grpSpPr>
          <a:xfrm>
            <a:off x="6271087" y="4050731"/>
            <a:ext cx="276225" cy="276225"/>
            <a:chOff x="1460006" y="1642203"/>
            <a:chExt cx="479425" cy="479425"/>
          </a:xfrm>
        </p:grpSpPr>
        <p:sp>
          <p:nvSpPr>
            <p:cNvPr id="98" name="Google Shape;98;p5"/>
            <p:cNvSpPr/>
            <p:nvPr/>
          </p:nvSpPr>
          <p:spPr>
            <a:xfrm>
              <a:off x="1460006" y="1642203"/>
              <a:ext cx="479425" cy="479425"/>
            </a:xfrm>
            <a:prstGeom prst="ellipse">
              <a:avLst/>
            </a:prstGeom>
            <a:noFill/>
            <a:ln cap="rnd" cmpd="sng" w="1745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5"/>
            <p:cNvSpPr/>
            <p:nvPr/>
          </p:nvSpPr>
          <p:spPr>
            <a:xfrm>
              <a:off x="1575729" y="1799255"/>
              <a:ext cx="247978" cy="165319"/>
            </a:xfrm>
            <a:custGeom>
              <a:rect b="b" l="l" r="r" t="t"/>
              <a:pathLst>
                <a:path extrusionOk="0" h="104" w="156">
                  <a:moveTo>
                    <a:pt x="0" y="45"/>
                  </a:moveTo>
                  <a:lnTo>
                    <a:pt x="60" y="104"/>
                  </a:lnTo>
                  <a:lnTo>
                    <a:pt x="156" y="0"/>
                  </a:lnTo>
                </a:path>
              </a:pathLst>
            </a:custGeom>
            <a:noFill/>
            <a:ln cap="rnd" cmpd="sng" w="1745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0" name="Google Shape;100;p5"/>
          <p:cNvSpPr/>
          <p:nvPr/>
        </p:nvSpPr>
        <p:spPr>
          <a:xfrm>
            <a:off x="6613987" y="4023743"/>
            <a:ext cx="1632178" cy="3351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Chronic tendinopathy</a:t>
            </a:r>
            <a:endParaRPr/>
          </a:p>
        </p:txBody>
      </p:sp>
      <p:sp>
        <p:nvSpPr>
          <p:cNvPr id="101" name="Google Shape;101;p5"/>
          <p:cNvSpPr/>
          <p:nvPr/>
        </p:nvSpPr>
        <p:spPr>
          <a:xfrm>
            <a:off x="6613987" y="4476181"/>
            <a:ext cx="2555508" cy="3351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Muscle tightness and trigger points</a:t>
            </a:r>
            <a:endParaRPr/>
          </a:p>
        </p:txBody>
      </p:sp>
      <p:grpSp>
        <p:nvGrpSpPr>
          <p:cNvPr id="102" name="Google Shape;102;p5"/>
          <p:cNvGrpSpPr/>
          <p:nvPr/>
        </p:nvGrpSpPr>
        <p:grpSpPr>
          <a:xfrm>
            <a:off x="6271087" y="4503015"/>
            <a:ext cx="276225" cy="276225"/>
            <a:chOff x="1460006" y="1642203"/>
            <a:chExt cx="479425" cy="479425"/>
          </a:xfrm>
        </p:grpSpPr>
        <p:sp>
          <p:nvSpPr>
            <p:cNvPr id="103" name="Google Shape;103;p5"/>
            <p:cNvSpPr/>
            <p:nvPr/>
          </p:nvSpPr>
          <p:spPr>
            <a:xfrm>
              <a:off x="1460006" y="1642203"/>
              <a:ext cx="479425" cy="479425"/>
            </a:xfrm>
            <a:prstGeom prst="ellipse">
              <a:avLst/>
            </a:prstGeom>
            <a:noFill/>
            <a:ln cap="rnd" cmpd="sng" w="1745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5"/>
            <p:cNvSpPr/>
            <p:nvPr/>
          </p:nvSpPr>
          <p:spPr>
            <a:xfrm>
              <a:off x="1575729" y="1799255"/>
              <a:ext cx="247978" cy="165319"/>
            </a:xfrm>
            <a:custGeom>
              <a:rect b="b" l="l" r="r" t="t"/>
              <a:pathLst>
                <a:path extrusionOk="0" h="104" w="156">
                  <a:moveTo>
                    <a:pt x="0" y="45"/>
                  </a:moveTo>
                  <a:lnTo>
                    <a:pt x="60" y="104"/>
                  </a:lnTo>
                  <a:lnTo>
                    <a:pt x="156" y="0"/>
                  </a:lnTo>
                </a:path>
              </a:pathLst>
            </a:custGeom>
            <a:noFill/>
            <a:ln cap="rnd" cmpd="sng" w="1745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" name="Google Shape;105;p5"/>
          <p:cNvGrpSpPr/>
          <p:nvPr/>
        </p:nvGrpSpPr>
        <p:grpSpPr>
          <a:xfrm>
            <a:off x="6302370" y="5016309"/>
            <a:ext cx="276225" cy="276225"/>
            <a:chOff x="1460006" y="1642203"/>
            <a:chExt cx="479425" cy="479425"/>
          </a:xfrm>
        </p:grpSpPr>
        <p:sp>
          <p:nvSpPr>
            <p:cNvPr id="106" name="Google Shape;106;p5"/>
            <p:cNvSpPr/>
            <p:nvPr/>
          </p:nvSpPr>
          <p:spPr>
            <a:xfrm>
              <a:off x="1460006" y="1642203"/>
              <a:ext cx="479425" cy="479425"/>
            </a:xfrm>
            <a:prstGeom prst="ellipse">
              <a:avLst/>
            </a:prstGeom>
            <a:noFill/>
            <a:ln cap="rnd" cmpd="sng" w="1745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5"/>
            <p:cNvSpPr/>
            <p:nvPr/>
          </p:nvSpPr>
          <p:spPr>
            <a:xfrm>
              <a:off x="1575729" y="1799255"/>
              <a:ext cx="247978" cy="165319"/>
            </a:xfrm>
            <a:custGeom>
              <a:rect b="b" l="l" r="r" t="t"/>
              <a:pathLst>
                <a:path extrusionOk="0" h="104" w="156">
                  <a:moveTo>
                    <a:pt x="0" y="45"/>
                  </a:moveTo>
                  <a:lnTo>
                    <a:pt x="60" y="104"/>
                  </a:lnTo>
                  <a:lnTo>
                    <a:pt x="156" y="0"/>
                  </a:lnTo>
                </a:path>
              </a:pathLst>
            </a:custGeom>
            <a:noFill/>
            <a:ln cap="rnd" cmpd="sng" w="1745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8" name="Google Shape;108;p5"/>
          <p:cNvSpPr txBox="1"/>
          <p:nvPr/>
        </p:nvSpPr>
        <p:spPr>
          <a:xfrm>
            <a:off x="6645270" y="4986843"/>
            <a:ext cx="6099716" cy="3351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Trigger finger</a:t>
            </a:r>
            <a:endParaRPr/>
          </a:p>
        </p:txBody>
      </p:sp>
      <p:pic>
        <p:nvPicPr>
          <p:cNvPr descr="A screen shot of a computer&#10;&#10;Description automatically generated" id="109" name="Google Shape;109;p5"/>
          <p:cNvPicPr preferRelativeResize="0"/>
          <p:nvPr/>
        </p:nvPicPr>
        <p:blipFill rotWithShape="1">
          <a:blip r:embed="rId3">
            <a:alphaModFix/>
          </a:blip>
          <a:srcRect b="32081" l="6106" r="7407" t="10060"/>
          <a:stretch/>
        </p:blipFill>
        <p:spPr>
          <a:xfrm>
            <a:off x="659290" y="3921344"/>
            <a:ext cx="4247247" cy="213099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Textla021312.jpg" id="110" name="Google Shape;110;p5"/>
          <p:cNvPicPr preferRelativeResize="0"/>
          <p:nvPr/>
        </p:nvPicPr>
        <p:blipFill rotWithShape="1">
          <a:blip r:embed="rId4">
            <a:alphaModFix/>
          </a:blip>
          <a:srcRect b="11752" l="0" r="15369" t="22495"/>
          <a:stretch/>
        </p:blipFill>
        <p:spPr>
          <a:xfrm>
            <a:off x="659289" y="1149296"/>
            <a:ext cx="4247247" cy="24832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AAPM&amp;R">
      <a:dk1>
        <a:srgbClr val="08ACB6"/>
      </a:dk1>
      <a:lt1>
        <a:srgbClr val="FFFFFF"/>
      </a:lt1>
      <a:dk2>
        <a:srgbClr val="484848"/>
      </a:dk2>
      <a:lt2>
        <a:srgbClr val="E0E0E0"/>
      </a:lt2>
      <a:accent1>
        <a:srgbClr val="0E8E97"/>
      </a:accent1>
      <a:accent2>
        <a:srgbClr val="00CE79"/>
      </a:accent2>
      <a:accent3>
        <a:srgbClr val="A0A0A0"/>
      </a:accent3>
      <a:accent4>
        <a:srgbClr val="A0D620"/>
      </a:accent4>
      <a:accent5>
        <a:srgbClr val="484848"/>
      </a:accent5>
      <a:accent6>
        <a:srgbClr val="4BA858"/>
      </a:accent6>
      <a:hlink>
        <a:srgbClr val="E0E0E0"/>
      </a:hlink>
      <a:folHlink>
        <a:srgbClr val="0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2020-09-18T14:53:05Z</dcterms:created>
  <dc:creator>MARK BAUHS</dc:creator>
</cp:coreProperties>
</file>